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9"/>
  </p:notesMasterIdLst>
  <p:sldIdLst>
    <p:sldId id="278" r:id="rId2"/>
    <p:sldId id="257" r:id="rId3"/>
    <p:sldId id="287" r:id="rId4"/>
    <p:sldId id="289" r:id="rId5"/>
    <p:sldId id="288" r:id="rId6"/>
    <p:sldId id="259" r:id="rId7"/>
    <p:sldId id="260" r:id="rId8"/>
    <p:sldId id="279" r:id="rId9"/>
    <p:sldId id="261" r:id="rId10"/>
    <p:sldId id="263" r:id="rId11"/>
    <p:sldId id="290" r:id="rId12"/>
    <p:sldId id="264" r:id="rId13"/>
    <p:sldId id="265" r:id="rId14"/>
    <p:sldId id="291" r:id="rId15"/>
    <p:sldId id="294" r:id="rId16"/>
    <p:sldId id="292" r:id="rId17"/>
    <p:sldId id="293" r:id="rId18"/>
    <p:sldId id="269" r:id="rId19"/>
    <p:sldId id="270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7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8005" autoAdjust="0"/>
  </p:normalViewPr>
  <p:slideViewPr>
    <p:cSldViewPr>
      <p:cViewPr>
        <p:scale>
          <a:sx n="70" d="100"/>
          <a:sy n="70" d="100"/>
        </p:scale>
        <p:origin x="-1284" y="-6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2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15EB24-E450-4489-BECE-C12FC4A17745}" type="datetimeFigureOut">
              <a:rPr lang="ru-RU" smtClean="0"/>
              <a:pPr/>
              <a:t>09.10.2024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4A1B2-F677-4054-ABA2-77AE7A7703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883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06E1-71C8-411E-A20A-C9188652B891}" type="datetimeFigureOut">
              <a:rPr lang="ru-RU" smtClean="0"/>
              <a:pPr/>
              <a:t>09.10.2024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0BC45F2-6E80-41FB-AAEF-048A152A4A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06E1-71C8-411E-A20A-C9188652B891}" type="datetimeFigureOut">
              <a:rPr lang="ru-RU" smtClean="0"/>
              <a:pPr/>
              <a:t>09.10.2024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C45F2-6E80-41FB-AAEF-048A152A4A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0BC45F2-6E80-41FB-AAEF-048A152A4A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06E1-71C8-411E-A20A-C9188652B891}" type="datetimeFigureOut">
              <a:rPr lang="ru-RU" smtClean="0"/>
              <a:pPr/>
              <a:t>09.10.2024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06E1-71C8-411E-A20A-C9188652B891}" type="datetimeFigureOut">
              <a:rPr lang="ru-RU" smtClean="0"/>
              <a:pPr/>
              <a:t>09.10.2024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0BC45F2-6E80-41FB-AAEF-048A152A4A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06E1-71C8-411E-A20A-C9188652B891}" type="datetimeFigureOut">
              <a:rPr lang="ru-RU" smtClean="0"/>
              <a:pPr/>
              <a:t>09.10.2024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0BC45F2-6E80-41FB-AAEF-048A152A4A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1EA06E1-71C8-411E-A20A-C9188652B891}" type="datetimeFigureOut">
              <a:rPr lang="ru-RU" smtClean="0"/>
              <a:pPr/>
              <a:t>09.10.2024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C45F2-6E80-41FB-AAEF-048A152A4A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06E1-71C8-411E-A20A-C9188652B891}" type="datetimeFigureOut">
              <a:rPr lang="ru-RU" smtClean="0"/>
              <a:pPr/>
              <a:t>09.10.2024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20BC45F2-6E80-41FB-AAEF-048A152A4A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06E1-71C8-411E-A20A-C9188652B891}" type="datetimeFigureOut">
              <a:rPr lang="ru-RU" smtClean="0"/>
              <a:pPr/>
              <a:t>09.10.2024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0BC45F2-6E80-41FB-AAEF-048A152A4A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06E1-71C8-411E-A20A-C9188652B891}" type="datetimeFigureOut">
              <a:rPr lang="ru-RU" smtClean="0"/>
              <a:pPr/>
              <a:t>09.10.2024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0BC45F2-6E80-41FB-AAEF-048A152A4A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0BC45F2-6E80-41FB-AAEF-048A152A4A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06E1-71C8-411E-A20A-C9188652B891}" type="datetimeFigureOut">
              <a:rPr lang="ru-RU" smtClean="0"/>
              <a:pPr/>
              <a:t>09.10.2024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0BC45F2-6E80-41FB-AAEF-048A152A4A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1EA06E1-71C8-411E-A20A-C9188652B891}" type="datetimeFigureOut">
              <a:rPr lang="ru-RU" smtClean="0"/>
              <a:pPr/>
              <a:t>09.10.2024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1EA06E1-71C8-411E-A20A-C9188652B891}" type="datetimeFigureOut">
              <a:rPr lang="ru-RU" smtClean="0"/>
              <a:pPr/>
              <a:t>09.10.2024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0BC45F2-6E80-41FB-AAEF-048A152A4A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text=%D1%82%D1%80%D0%B5%D1%82%D1%8C%D1%8F%D0%BA%D0%BE%D0%B2%D1%81%D0%BA%D0%B0%D1%8F%20%D0%B3%D0%B0%D0%BB%D0%B5%D1%80%D0%B5%D1%8F&amp;noreask=1&amp;img_url=otvetin.ru/uploads/posts/2009-11/1258989063_4.jpg&amp;pos=12&amp;rpt=simage&amp;lr=11411" TargetMode="External"/><Relationship Id="rId13" Type="http://schemas.openxmlformats.org/officeDocument/2006/relationships/hyperlink" Target="http://www.art-pics.ru/?hud=Kramskoj%20Ivan%20Nikolaevich&amp;picture=4285" TargetMode="External"/><Relationship Id="rId3" Type="http://schemas.openxmlformats.org/officeDocument/2006/relationships/hyperlink" Target="http://www.nasledie-rus.ru/podshivka/pics/7803-pictures.php?picture=780315" TargetMode="External"/><Relationship Id="rId7" Type="http://schemas.openxmlformats.org/officeDocument/2006/relationships/hyperlink" Target="http://sunny-art.ru/kartina-vysokogo-kachestva-ilya-repin-portret-lva-nikolaevicha-tolstogo/" TargetMode="External"/><Relationship Id="rId12" Type="http://schemas.openxmlformats.org/officeDocument/2006/relationships/hyperlink" Target="http://www.museum.ru/alb/image.asp?14820" TargetMode="External"/><Relationship Id="rId2" Type="http://schemas.openxmlformats.org/officeDocument/2006/relationships/hyperlink" Target="http://go.mail.ru/search_images?q=%D0%BF%D0%BE%D1%80%D1%82%D1%80%D0%B5%D1%82%20%D0%A2%D1%80%D0%B5%D1%82%D1%8C%D1%8F%D0%BA%D0%BE%D0%B2%D0%B0&amp;rch=l&amp;jsa=1&amp;fr=web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D%D0%B5%D0%B8%D0%B7%D0%B2%D0%B5%D1%81%D1%82%D0%BD%D0%B0%D1%8F_(%D0%BA%D0%B0%D1%80%D1%82%D0%B8%D0%BD%D0%B0_%D0%9A%D1%80%D0%B0%D0%BC%D1%81%D0%BA%D0%BE%D0%B3%D0%BE)" TargetMode="External"/><Relationship Id="rId11" Type="http://schemas.openxmlformats.org/officeDocument/2006/relationships/hyperlink" Target="http://images.yandex.ru/yandsearch?text=%D0%BC%20%D0%B2%D1%80%D1%83%D0%B1%D0%B5%D0%BB%D1%8C%20%D1%82%D1%80%D0%B5%D1%82%D1%8C%D1%8F%D0%BA%D0%BE%D0%B2%D1%81%D0%BA%D0%B0%D1%8F%20%D0%B3%D0%B0%D0%BB%D0%B5%D1%80%D0%B5%D1%8F&amp;noreask=1&amp;img_url=i080.radikal.ru/1005/35/654781bd4ec7.jpg&amp;pos=0&amp;rpt=simage&amp;lr=11411" TargetMode="External"/><Relationship Id="rId5" Type="http://schemas.openxmlformats.org/officeDocument/2006/relationships/hyperlink" Target="http://go.mail.ru/search_images?q=%D0%9A.%D0%91%D1%80%D1%8E%D0%BB%D0%BB%D0%BE%D0%B2%20%D0%BA%D0%B0%D1%80%D1%82%D0%B8%D0%BD%D1%8B&amp;rch=l&amp;jsa=1&amp;fr=web" TargetMode="External"/><Relationship Id="rId10" Type="http://schemas.openxmlformats.org/officeDocument/2006/relationships/hyperlink" Target="http://art.1september.ru/articlef.php?ID=200700907" TargetMode="External"/><Relationship Id="rId4" Type="http://schemas.openxmlformats.org/officeDocument/2006/relationships/hyperlink" Target="http://www.museum.ru/alb/image.asp?22381" TargetMode="External"/><Relationship Id="rId9" Type="http://schemas.openxmlformats.org/officeDocument/2006/relationships/hyperlink" Target="http://artru.info/il/6338/" TargetMode="External"/><Relationship Id="rId14" Type="http://schemas.openxmlformats.org/officeDocument/2006/relationships/hyperlink" Target="http://images.yandex.ru/yandsearch?text=%D1%82%D1%80%D0%B5%D1%82%D1%8C%D1%8F%D0%BA%D0%BE%D0%B2%D1%81%D0%BA%D0%B0%D1%8F%20%D0%B3%D0%B0%D0%BB%D0%B5%D1%80%D0%B5%D1%8F%20%D0%B2%20%D0%BC%D0%BE%D1%81%D0%BA%D0%B2%D0%B5&amp;noreask=1&amp;img_url=s003.radikal.ru/i202/1002/31/d259c76d1262.jpg&amp;pos=0&amp;rpt=simage&amp;lr=11411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Библиотека\Desktop\ЖЗЛ\Главное-здание-Третьяковской-галереи.-Фасадная-пристройка-—-1902-1904-гг.-по-проекту-В.М.-Васнецова.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634"/>
            <a:ext cx="8856984" cy="664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937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18654"/>
            <a:ext cx="8784976" cy="490066"/>
          </a:xfrm>
        </p:spPr>
        <p:txBody>
          <a:bodyPr>
            <a:noAutofit/>
          </a:bodyPr>
          <a:lstStyle/>
          <a:p>
            <a:r>
              <a:rPr lang="ru-RU" sz="26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Приобретения Третьякова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860032" y="1556792"/>
            <a:ext cx="3960440" cy="475252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П. М. Третьяков покупал картины на многочисленных выставках на родине и за рубежом,  в мастерских художников. 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Для него писали свои полотна Перов, Крамской, Репин, Серов. Третьяков скупал полотна целыми сериями и готовыми коллекциями.</a:t>
            </a:r>
            <a:endParaRPr lang="ru-RU" sz="1800" i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6796" y="5157192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Иван  Крамской «Неизвестная»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5122" name="Picture 2" descr="C:\Documents and Settings\User\Рабочий стол\325px-Kramskoy_Portrait_of_a_Wom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1772816"/>
            <a:ext cx="3978827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7830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ser\Рабочий стол\1333455837_bryullov-vsadnica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48679"/>
            <a:ext cx="3528392" cy="50910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899592" y="5877272"/>
            <a:ext cx="31293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Карл Брюллов </a:t>
            </a:r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«Всадница»</a:t>
            </a:r>
          </a:p>
        </p:txBody>
      </p:sp>
      <p:pic>
        <p:nvPicPr>
          <p:cNvPr id="6" name="Picture 2" descr="C:\Documents and Settings\User\Рабочий стол\струйская.jpg"/>
          <p:cNvPicPr>
            <a:picLocks noChangeAspect="1" noChangeArrowheads="1"/>
          </p:cNvPicPr>
          <p:nvPr/>
        </p:nvPicPr>
        <p:blipFill>
          <a:blip r:embed="rId3" cstate="print"/>
          <a:srcRect l="2732" t="2755" r="4380" b="2730"/>
          <a:stretch>
            <a:fillRect/>
          </a:stretch>
        </p:blipFill>
        <p:spPr bwMode="auto">
          <a:xfrm>
            <a:off x="4784766" y="548680"/>
            <a:ext cx="3680595" cy="49795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5220072" y="5600273"/>
            <a:ext cx="3024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Федор Рокотов               «Портрет </a:t>
            </a:r>
            <a:r>
              <a:rPr lang="ru-RU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А.Струйской</a:t>
            </a:r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82471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User\Рабочий стол\врубель царевна лебедь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223411" y="1044182"/>
            <a:ext cx="2376264" cy="35009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5937678" y="332656"/>
            <a:ext cx="2880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Михаил Врубель «Царевна-лебедь»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8" name="Рисунок 7" descr="Черное море картина Айвазовского. 1881 г.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803" y="3361946"/>
            <a:ext cx="3616325" cy="267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Поленов В.Д. «Московской дворик»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13" y="548680"/>
            <a:ext cx="3669934" cy="266429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2954232" y="6038471"/>
            <a:ext cx="3919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Иван Айвазовский «Черное море»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65713" y="3361946"/>
            <a:ext cx="25885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Василий Поленов 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«Московский дворик»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7649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166636" y="346075"/>
            <a:ext cx="5618589" cy="490538"/>
          </a:xfrm>
        </p:spPr>
        <p:txBody>
          <a:bodyPr>
            <a:noAutofit/>
          </a:bodyPr>
          <a:lstStyle/>
          <a:p>
            <a:r>
              <a:rPr lang="ru-RU" sz="2600" b="1" dirty="0" smtClean="0">
                <a:solidFill>
                  <a:schemeClr val="accent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Галерея портретов</a:t>
            </a:r>
            <a:endParaRPr lang="ru-RU" sz="26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Picture 2" descr="C:\Users\DNS\Desktop\Repin_портрет Толстог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68660"/>
            <a:ext cx="2520280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33518" y="4235548"/>
            <a:ext cx="2700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Илья Репин </a:t>
            </a:r>
          </a:p>
          <a:p>
            <a:pPr algn="ctr">
              <a:lnSpc>
                <a:spcPct val="150000"/>
              </a:lnSpc>
            </a:pP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«Портрет </a:t>
            </a:r>
            <a:r>
              <a:rPr lang="ru-RU" sz="16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Л.Н.Толстого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8494" y="2022965"/>
            <a:ext cx="2520280" cy="3324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836832" y="5376774"/>
            <a:ext cx="31683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Илья Репин </a:t>
            </a:r>
            <a:endParaRPr lang="ru-RU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</a:t>
            </a:r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Портрет композитора </a:t>
            </a:r>
            <a:r>
              <a:rPr lang="ru-RU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М.П.Мусоргского</a:t>
            </a:r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</a:t>
            </a:r>
          </a:p>
        </p:txBody>
      </p:sp>
      <p:pic>
        <p:nvPicPr>
          <p:cNvPr id="13" name="Рисунок 12" descr="Портрет писателя Ф. М. Достоевского, Перов — описание картины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552930"/>
            <a:ext cx="3024336" cy="2884182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3166636" y="4628219"/>
            <a:ext cx="2616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Василий Перов 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«Портрет </a:t>
            </a:r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писателя 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Ф</a:t>
            </a:r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М. 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Достоевского»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2737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453" y="3761800"/>
            <a:ext cx="30235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Иван Крамской </a:t>
            </a:r>
          </a:p>
          <a:p>
            <a:pPr algn="ctr"/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“Портрет </a:t>
            </a:r>
            <a:r>
              <a:rPr lang="ru-RU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А.С.Грибоедова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”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" name="Рисунок 2" descr="Описание картины &quot;Портрет А.С.Грибоедова&quot; Ивана Крамского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47" y="332656"/>
            <a:ext cx="2663545" cy="32403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4272747" y="332656"/>
            <a:ext cx="18469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Федор </a:t>
            </a:r>
            <a:r>
              <a:rPr lang="ru-RU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Моллер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</a:t>
            </a:r>
            <a:r>
              <a:rPr lang="ru-RU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Н.В.Гоголь</a:t>
            </a:r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</a:t>
            </a:r>
          </a:p>
        </p:txBody>
      </p:sp>
      <p:pic>
        <p:nvPicPr>
          <p:cNvPr id="5" name="Рисунок 4" descr="http://literatura5.narod.ru/moller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3" y="332656"/>
            <a:ext cx="2612844" cy="3240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портрет композитора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356992"/>
            <a:ext cx="4554388" cy="264822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3402260" y="600522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Илья Репин. «М. И. Глинка в период сочинения оперы «Руслан и Людмила»</a:t>
            </a:r>
          </a:p>
        </p:txBody>
      </p:sp>
    </p:spTree>
    <p:extLst>
      <p:ext uri="{BB962C8B-B14F-4D97-AF65-F5344CB8AC3E}">
        <p14:creationId xmlns:p14="http://schemas.microsoft.com/office/powerpoint/2010/main" val="18711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3.infourok.ru/uploads/ex/0ba2/00062621-56adb0ad/img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1298"/>
            <a:ext cx="8820471" cy="61926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3996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\Рабочий стол\репин третьяков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r="19251"/>
          <a:stretch>
            <a:fillRect/>
          </a:stretch>
        </p:blipFill>
        <p:spPr bwMode="auto">
          <a:xfrm flipH="1">
            <a:off x="251520" y="980728"/>
            <a:ext cx="4387141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539552" y="5733256"/>
            <a:ext cx="3744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Илья Репин </a:t>
            </a:r>
          </a:p>
          <a:p>
            <a:pPr algn="ctr"/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«Портрет </a:t>
            </a:r>
            <a:r>
              <a:rPr lang="ru-RU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П.М.Третьякова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32041" y="1412776"/>
            <a:ext cx="397169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1873 году к дому пристроили здание галереи, которая вскоре открылась для свободного посещения. </a:t>
            </a:r>
            <a:endParaRPr lang="ru-RU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После </a:t>
            </a:r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реконструкции 1892 года Павел Третьяков написал заявление в Московскую городскую думу — и передал коллекции и здания в дар городу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В августе 1893 года открылась теперь уже Городская художественная галерея Павла и Сергея Михайловичей Третьяковых. В день открытия ее посетило около 700 человек. В залах было выставлено 1276 картин и 470 рисунков. </a:t>
            </a:r>
          </a:p>
        </p:txBody>
      </p:sp>
    </p:spTree>
    <p:extLst>
      <p:ext uri="{BB962C8B-B14F-4D97-AF65-F5344CB8AC3E}">
        <p14:creationId xmlns:p14="http://schemas.microsoft.com/office/powerpoint/2010/main" val="41270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Павел Михайлович Третьяков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3643123" cy="4572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355976" y="3140968"/>
            <a:ext cx="428396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Третьяков заранее побеспокоился о своем состоянии, составил завещание, на основе которого огромные суммы получал интернат для детей, Московская консерватория, богадельни, дом, в котором бесплатно жили вдовы известных художников. Кроме этого, Павел Михайлович распорядился выплачивать стипендии и пенсии рабочим своих фабрик. </a:t>
            </a:r>
          </a:p>
        </p:txBody>
      </p:sp>
      <p:pic>
        <p:nvPicPr>
          <p:cNvPr id="6" name="Рисунок 5" descr="https://2.bp.blogspot.com/-mUf--0GZrFU/Wqo4mPtKCwI/AAAAAAAACc4/N8MREZ9C6wAysX2RO2cPsMxCS0xkobBgACLcBGAs/w1200-h630-p-k-no-nu/%25D0%25BE%25D0%25B1%25D0%25BB%25D0%25BE%25D0%25B6%25D0%25BA%25D0%25B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886659"/>
            <a:ext cx="4266356" cy="2064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541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784976" cy="504056"/>
          </a:xfrm>
        </p:spPr>
        <p:txBody>
          <a:bodyPr>
            <a:normAutofit/>
          </a:bodyPr>
          <a:lstStyle/>
          <a:p>
            <a:r>
              <a:rPr lang="ru-RU" sz="2600" b="1" dirty="0" smtClean="0">
                <a:solidFill>
                  <a:schemeClr val="accent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Дело его жизни</a:t>
            </a:r>
            <a:endParaRPr lang="ru-RU" sz="2600" b="1" dirty="0">
              <a:solidFill>
                <a:schemeClr val="accent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44008" y="1772816"/>
            <a:ext cx="410445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Третьяков Павел Михайлович вошел в российскую историю как человек, который много сделал для своей Родины и ее процветания, как истинный патриот своей страны. </a:t>
            </a:r>
          </a:p>
          <a:p>
            <a:pPr algn="just">
              <a:lnSpc>
                <a:spcPct val="150000"/>
              </a:lnSpc>
              <a:buNone/>
            </a:pPr>
            <a:endParaRPr lang="ru-RU" i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2290" name="Picture 2" descr="C:\Documents and Settings\User\Рабочий стол\Крамской Иван Николаевич-Портрет Павла Михайловича Третьяков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2736"/>
            <a:ext cx="3531648" cy="43924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793208" y="5445224"/>
            <a:ext cx="2736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Портрет П.М.Третьякова, художник И.Крамской. 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784976" cy="576064"/>
          </a:xfrm>
        </p:spPr>
        <p:txBody>
          <a:bodyPr>
            <a:normAutofit/>
          </a:bodyPr>
          <a:lstStyle/>
          <a:p>
            <a:r>
              <a:rPr lang="ru-RU" sz="26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Третьяковская галерея</a:t>
            </a:r>
            <a:endParaRPr lang="ru-RU" sz="26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4" name="Picture 2" descr="C:\Documents and Settings\User\Рабочий стол\третьяковская галере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916832"/>
            <a:ext cx="5724674" cy="38164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https://avatars.mds.yandex.net/get-zen_doc/4004066/pub_5f398791e96fdf659836fc8e_5f3987d4881ab95689dbc610/scale_120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804" y="1799841"/>
            <a:ext cx="5940425" cy="39598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4738328"/>
            <a:ext cx="6048672" cy="92292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Третьяков </a:t>
            </a:r>
            <a:br>
              <a:rPr lang="ru-RU" sz="2800" dirty="0" smtClean="0">
                <a:solidFill>
                  <a:schemeClr val="accent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800" dirty="0" smtClean="0">
                <a:solidFill>
                  <a:schemeClr val="accent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Павел Михайлович</a:t>
            </a:r>
            <a:endParaRPr lang="ru-RU" sz="2800" dirty="0">
              <a:solidFill>
                <a:schemeClr val="accent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51520" y="908720"/>
            <a:ext cx="2592288" cy="547260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Собиратель русской живописи и скульптуры, художественный деятель, действительный член Петербургской Академии художеств, благотворитель, почётный гражданин Москвы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(1897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г.),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член совета Московского художественного общества, член Русского музыкального общества.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Documents and Settings\User\Рабочий стол\pavel-tretyako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836712"/>
            <a:ext cx="2874972" cy="37444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355976" y="5602424"/>
            <a:ext cx="3096344" cy="49087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(15.12.1832 - 4.12.1898)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73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Третьяковская галерея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868" y="380724"/>
            <a:ext cx="5184576" cy="604867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898095" y="4429132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8491" y="4429132"/>
            <a:ext cx="2667019" cy="20002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8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4429132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7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2428868"/>
            <a:ext cx="2667019" cy="20002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4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8491" y="2428868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5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05509" y="2428868"/>
            <a:ext cx="2667019" cy="20002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6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05509" y="428604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3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38491" y="428604"/>
            <a:ext cx="2667019" cy="20002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2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428604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1</a:t>
            </a:r>
            <a:endParaRPr lang="ru-RU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58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 descr="Третьяковская галерея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76672"/>
            <a:ext cx="4464496" cy="590465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71472" y="428604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1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8491" y="428604"/>
            <a:ext cx="2667019" cy="20002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2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05509" y="428604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3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2428868"/>
            <a:ext cx="2667019" cy="20002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4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8491" y="2428868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5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05509" y="2428868"/>
            <a:ext cx="2667019" cy="20002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6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4429132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7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38491" y="4429132"/>
            <a:ext cx="2667019" cy="20002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8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899524" y="4429132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solidFill>
                  <a:schemeClr val="bg1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881557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Картина Васнецова «Богатыри»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776864" cy="547848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71472" y="428604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1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2428868"/>
            <a:ext cx="2667019" cy="20002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4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8491" y="2428868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5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05509" y="2428868"/>
            <a:ext cx="2667019" cy="20002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6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4429132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7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05508" y="4429132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905509" y="428604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3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38491" y="4429132"/>
            <a:ext cx="2667019" cy="20002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8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38491" y="428604"/>
            <a:ext cx="2667019" cy="20002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2</a:t>
            </a:r>
            <a:endParaRPr lang="ru-RU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82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1001kartina.su/wp-content/uploads/Levitan_Zolotaya_Osen.jpg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92696"/>
            <a:ext cx="7200800" cy="568863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238491" y="428604"/>
            <a:ext cx="2667019" cy="20002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2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8491" y="2428868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5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8491" y="4429132"/>
            <a:ext cx="2667019" cy="20002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8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4429132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7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2428868"/>
            <a:ext cx="2667019" cy="20002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4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428604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1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05508" y="4429132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905509" y="2428868"/>
            <a:ext cx="2667019" cy="20002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6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905509" y="428604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3</a:t>
            </a:r>
            <a:endParaRPr lang="ru-RU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12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«Портрет Пушкина» картина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28604"/>
            <a:ext cx="5472608" cy="600079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905509" y="428604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3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8491" y="2428868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5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4429132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7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8491" y="4429132"/>
            <a:ext cx="2667019" cy="20002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8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05510" y="4429132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38491" y="428604"/>
            <a:ext cx="2667019" cy="20002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2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428604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1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905509" y="2428868"/>
            <a:ext cx="2667019" cy="20002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6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2428868"/>
            <a:ext cx="2667019" cy="20002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4</a:t>
            </a:r>
            <a:endParaRPr lang="ru-RU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180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Третьяковская галерея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632848" cy="583264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71472" y="2428868"/>
            <a:ext cx="2667019" cy="20002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4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8491" y="2428868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5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05508" y="4429132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428604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1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4429132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7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8491" y="428604"/>
            <a:ext cx="2667019" cy="20002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2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38491" y="4429132"/>
            <a:ext cx="2667019" cy="20002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8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905509" y="2428868"/>
            <a:ext cx="2667019" cy="20002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6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905509" y="428604"/>
            <a:ext cx="2667019" cy="2000264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bg1"/>
                </a:solidFill>
              </a:rPr>
              <a:t>3</a:t>
            </a:r>
            <a:endParaRPr lang="ru-RU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4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4800" dirty="0" smtClean="0"/>
          </a:p>
          <a:p>
            <a:pPr marL="0" indent="0" algn="ctr">
              <a:buNone/>
            </a:pP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Спасибо за внимание!</a:t>
            </a:r>
            <a:endParaRPr lang="ru-RU" sz="48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644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764704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Источники иллюстраций:</a:t>
            </a:r>
            <a:endParaRPr lang="ru-RU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79512" y="1444145"/>
            <a:ext cx="8784976" cy="5081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слайд 2: </a:t>
            </a:r>
            <a:r>
              <a:rPr kumimoji="0" lang="ru-RU" sz="7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2"/>
              </a:rPr>
              <a:t>http://go.mail.ru/search_images?q=%D0%BF%D0%BE%D1%80%D1%82%D1%80%D0%B5%D1%82%20%D0%A2%D1%80%D0%B5%D1%82%D1%8C%D1%8F%D0%BA%D0%BE%D0%B2%D0%B0&amp;rch=l&amp;jsa=1&amp;fr=web#w=457&amp;h=600&amp;s=47839&amp;pic=http%3A%2F%2Ftphv.ru%2Frepin%2Fpavel-tretyakov.jpg&amp;page=http%3A%2F%2Ftphv.ru%2Frepin%2Frepin16.php&amp;descr=%D0%A2%D1%80%D0%B5%D1%82%D1%8C%D1%8F%D0%BA%D0%BE%D0%B2</a:t>
            </a:r>
            <a:endParaRPr kumimoji="0" lang="ru-RU" sz="7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слайд 5: </a:t>
            </a:r>
            <a:r>
              <a:rPr kumimoji="0" lang="ru-RU" sz="7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2"/>
              </a:rPr>
              <a:t>http://go.mail.ru/search_images?q=%D0%BF%D0%BE%D1%80%D1%82%D1%80%D0%B5%D1%82%20%D0%A2%D1%80%D0%B5%D1%82%D1%8C%D1%8F%D0%BA%D0%BE%D0%B2%D0%B0&amp;rch=l&amp;jsa=1&amp;fr=web#w=1137&amp;h=1748&amp;s=343562&amp;pic=http%3A%2F%2Fwmuseum.ru%2Fuploads%2Fposts%2F2011-11%2F1322406819_portret-very-nikolaevny-tretyakovoy.jpg&amp;page=http%3A%2F%2Fwmuseum.ru%2Fpicture-gallery%2F666-kramskoy-ivan-nikolaevich.html&amp;descr=%D0%9F%D0%BE%D1%80%D1%82%D1%80%D0%B5%D1%82+%D0%92%D0%B5%D1%80%D1%8B+%D0%9D%D0%B8%D0%BA%D0%BE%D0%BB%D0%B0%D0%B5%D0%B2%D0%BD%D1%8B+%D0%A2%D1%80%D0%B5%D1%82%D1%8C%D1%8F%D0%BA%D0%BE%D0%B2%D0%BE%D0%B9</a:t>
            </a:r>
            <a:endParaRPr kumimoji="0" lang="ru-RU" sz="7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слайд 6:</a:t>
            </a:r>
            <a:endParaRPr kumimoji="0" lang="ru-RU" sz="7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7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3"/>
              </a:rPr>
              <a:t>http://www.nasledie-rus.ru/podshivka/pics/7803-pictures.php?picture=780315</a:t>
            </a:r>
            <a:endParaRPr kumimoji="0" lang="ru-RU" sz="7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7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4"/>
              </a:rPr>
              <a:t>http://www.museum.ru/alb/image.asp?22381</a:t>
            </a:r>
            <a:endParaRPr kumimoji="0" lang="ru-RU" sz="7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слайд 7:</a:t>
            </a:r>
            <a:r>
              <a:rPr kumimoji="0" lang="ru-RU" sz="7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7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http://go.mail.ru/search_images?q=%D0%9A.%D0%91%D1%80%D1%8E%D0%BB%D0%BB%D0%BE%D0%B2%20%D0%BA%D0%B0%D1%80%D1%82%D0%B8%D0%BD%D1%8B&amp;rch=l&amp;jsa=1&amp;fr=web#w=590&amp;h=900&amp;s=180590&amp;pic=http%3A%2F%2Fartsoch.ru%2Fuploads%2Fposts%2F2012-04%2F1333455837_bryullov-vsadnica.jpg&amp;page=http%3A%2F%2Fartsoch.ru%2F141-sochinenie-po-kartine-k-bryullova-vsadnica.html&amp;descr=%D0%9A.+%D0%91%D1%80%D1%8E%D0%BB%D0%BB%D0%BE%D0%B2+-+%D0%92%D1%81%D0%B0%D0%B4%D0%BD%D0%B8%D1%86%D0%B0</a:t>
            </a:r>
            <a:endParaRPr kumimoji="0" lang="ru-RU" sz="7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слайд 8: </a:t>
            </a:r>
            <a:r>
              <a:rPr kumimoji="0" lang="ru-RU" sz="7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6"/>
              </a:rPr>
              <a:t>http://ru.wikipedia.org/wiki/%D0%9D%D0%B5%D0%B8%D0%B7%D0%B2%D0%B5%D1%81%D1%82%D0%BD%D0%B0%D1%8F_%28%D0%BA%D0%B0%D1%80%D1%82%D0%B8%D0%BD%D0%B0_%D0%9A%D1%80%D0%B0%D0%BC%D1%81%D0%BA%D0%BE%D0%B3%D0%BE%29</a:t>
            </a:r>
            <a:endParaRPr kumimoji="0" lang="ru-RU" sz="7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слайд 10:</a:t>
            </a:r>
            <a:endParaRPr kumimoji="0" lang="ru-RU" sz="7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7"/>
              </a:rPr>
              <a:t>http://sunny-art.ru/kartina-vysokogo-kachestva-ilya-repin-portret-lva-nikolaevicha-tolstogo/</a:t>
            </a:r>
            <a:endParaRPr kumimoji="0" lang="ru-RU" sz="7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слайд 11: </a:t>
            </a:r>
            <a:r>
              <a:rPr kumimoji="0" lang="ru-RU" sz="7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8"/>
              </a:rPr>
              <a:t>http://images.yandex.ru/yandsearch?text=%D1%82%D1%80%D0%B5%D1%82%D1%8C%D1%8F%D0%BA%D0%BE%D0%B2%D1%81%D0%BA%D0%B0%D1%8F%20%D0%B3%D0%B0%D0%BB%D0%B5%D1%80%D0%B5%D1%8F&amp;noreask=1&amp;img_url=otvetin.ru%2Fuploads%2Fposts%2F2009-11%2F1258989063_4.jpg&amp;pos=12&amp;rpt=simage&amp;lr=11411</a:t>
            </a:r>
            <a:endParaRPr kumimoji="0" lang="ru-RU" sz="7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слайд 12:</a:t>
            </a:r>
            <a:r>
              <a:rPr kumimoji="0" lang="ru-RU" sz="7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7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9"/>
              </a:rPr>
              <a:t>http://artru.info/il/6338/</a:t>
            </a:r>
            <a:endParaRPr kumimoji="0" lang="ru-RU" sz="7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слайд 13: </a:t>
            </a:r>
            <a:r>
              <a:rPr kumimoji="0" lang="ru-RU" sz="7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10"/>
              </a:rPr>
              <a:t>http://art.1september.ru/articlef.php?ID=200700907</a:t>
            </a:r>
            <a:endParaRPr kumimoji="0" lang="ru-RU" sz="7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слайд 14:</a:t>
            </a:r>
            <a:r>
              <a:rPr kumimoji="0" lang="ru-RU" sz="7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7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11"/>
              </a:rPr>
              <a:t>http://images.yandex.ru/yandsearch?text=%D0%BC%20%D0%B2%D1%80%D1%83%D0%B1%D0%B5%D0%BB%D1%8C%20%D1%82%D1%80%D0%B5%D1%82%D1%8C%D1%8F%D0%BA%D0%BE%D0%B2%D1%81%D0%BA%D0%B0%D1%8F%20%D0%B3%D0%B0%D0%BB%D0%B5%D1%80%D0%B5%D1%8F&amp;noreask=1&amp;img_url=i080.radikal.ru%2F1005%2F35%2F654781bd4ec7.jpg&amp;pos=0&amp;rpt=simage&amp;lr=11411</a:t>
            </a:r>
            <a:endParaRPr kumimoji="0" lang="ru-RU" sz="7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слайд 15:</a:t>
            </a:r>
            <a:r>
              <a:rPr kumimoji="0" lang="ru-RU" sz="7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7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12"/>
              </a:rPr>
              <a:t>http://www.museum.ru/alb/image.asp?14820</a:t>
            </a:r>
            <a:endParaRPr kumimoji="0" lang="ru-RU" sz="7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слайд 16:</a:t>
            </a:r>
            <a:r>
              <a:rPr kumimoji="0" lang="ru-RU" sz="7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7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13"/>
              </a:rPr>
              <a:t>http://www.art-pics.ru/?hud=Kramskoj%20Ivan%20Nikolaevich&amp;picture=4285</a:t>
            </a:r>
            <a:endParaRPr kumimoji="0" lang="ru-RU" sz="7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слайд 17</a:t>
            </a:r>
            <a:r>
              <a:rPr kumimoji="0" lang="ru-RU" sz="7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</a:t>
            </a:r>
            <a:r>
              <a:rPr kumimoji="0" lang="ru-RU" sz="7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14"/>
              </a:rPr>
              <a:t>http://images.yandex.ru/yandsearch?text=%D1%82%D1%80%D0%B5%D1%82%D1%8C%D1%8F%D0%BA%D0%BE%D0%B2%D1%81%D0%BA%D0%B0%D1%8F%20%D0%B3%D0%B0%D0%BB%D0%B5%D1%80%D0%B5%D1%8F%20%D0%B2%20%D0%BC%D0%BE%D1%81%D0%BA%D0%B2%D0%B5&amp;noreask=1&amp;img_url=s003.radikal.ru%2Fi202%2F1002%2F31%2Fd259c76d1262.jpg&amp;pos=0&amp;rpt=simage&amp;lr=11411</a:t>
            </a:r>
            <a:endParaRPr kumimoji="0" lang="ru-RU" sz="7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7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Павел Михайлович Третьяков</a:t>
            </a:r>
            <a:endParaRPr lang="ru-RU" dirty="0"/>
          </a:p>
        </p:txBody>
      </p:sp>
      <p:pic>
        <p:nvPicPr>
          <p:cNvPr id="7" name="Объект 6" descr="https://nashi-dni.su/images/%D0%BD%D1%83%D0%BB%D0%B5%D0%B2%D0%B0%D1%8F_%D0%BF%D0%B0%D0%BF%D0%BA%D0%B0/pavel_tretiakov.jpg"/>
          <p:cNvPicPr>
            <a:picLocks noGr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527174"/>
            <a:ext cx="3888432" cy="50701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976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Факты биографии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sz="24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ru-RU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Родился </a:t>
            </a:r>
            <a:r>
              <a:rPr lang="ru-RU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Павел Третьяков 15(27) декабря 1832 года в Замоскворечье, одном из старинных районов Москвы. Отец Михаил Захарович, купец 2-й гильдии, торговавший полотном из  собственных лавок,  был человек строгих патриархальных взглядов. Дети получили традиционное для купеческих детей той поры домашнее образование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5578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 descr="https://regnum.ru/uploads/pictures/news/2017/12/01/regnum_picture_151213184095706_big.jpeg"/>
          <p:cNvPicPr>
            <a:picLocks noGrp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18"/>
          <a:stretch/>
        </p:blipFill>
        <p:spPr bwMode="auto">
          <a:xfrm>
            <a:off x="5214472" y="1052736"/>
            <a:ext cx="3258110" cy="460851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5076056" y="5949280"/>
            <a:ext cx="35349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Сергей Михайлович Третьяков</a:t>
            </a:r>
          </a:p>
        </p:txBody>
      </p:sp>
      <p:pic>
        <p:nvPicPr>
          <p:cNvPr id="9" name="Рисунок 8" descr="https://i02.fotocdn.net/s121/f7de4698cd198604/public_pin_l/2767018816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52736"/>
            <a:ext cx="3183260" cy="460851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545397" y="5949280"/>
            <a:ext cx="34596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Павел Михайлович Третьяков</a:t>
            </a:r>
          </a:p>
        </p:txBody>
      </p:sp>
    </p:spTree>
    <p:extLst>
      <p:ext uri="{BB962C8B-B14F-4D97-AF65-F5344CB8AC3E}">
        <p14:creationId xmlns:p14="http://schemas.microsoft.com/office/powerpoint/2010/main" val="295597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784976" cy="481332"/>
          </a:xfrm>
        </p:spPr>
        <p:txBody>
          <a:bodyPr vert="horz" anchor="b">
            <a:noAutofit/>
          </a:bodyPr>
          <a:lstStyle/>
          <a:p>
            <a:r>
              <a:rPr lang="ru-RU" sz="2300" b="1" dirty="0" smtClean="0">
                <a:solidFill>
                  <a:schemeClr val="accent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Благотворительная деятельность П.</a:t>
            </a:r>
            <a:r>
              <a:rPr lang="en-US" sz="2300" b="1" dirty="0" smtClean="0">
                <a:solidFill>
                  <a:schemeClr val="accent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300" b="1" dirty="0" smtClean="0">
                <a:solidFill>
                  <a:schemeClr val="accent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М. Третьякова </a:t>
            </a:r>
            <a:endParaRPr lang="ru-RU" sz="2300" b="1" dirty="0">
              <a:solidFill>
                <a:schemeClr val="accent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Рисунок 1" descr="http://prorossiu.ru/str/1769/44.jpg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3528" y="1268760"/>
            <a:ext cx="5997444" cy="39608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51520" y="5445224"/>
            <a:ext cx="6120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Арнольдовское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училище </a:t>
            </a:r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для глухонемых детей.</a:t>
            </a:r>
          </a:p>
        </p:txBody>
      </p:sp>
      <p:pic>
        <p:nvPicPr>
          <p:cNvPr id="1026" name="Picture 2" descr="https://sun1-99.userapi.com/impf/c852124/v852124924/2a5ad/E9wXQ2EA22Q.jpg?size=800x450&amp;quality=96&amp;keep_aspect_ratio=1&amp;background=000000&amp;sign=2f2e23710251ab073347efe902a9e793&amp;type=video_thumb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15" r="4432"/>
          <a:stretch/>
        </p:blipFill>
        <p:spPr bwMode="auto">
          <a:xfrm>
            <a:off x="6516217" y="3341696"/>
            <a:ext cx="2376264" cy="2338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228183" y="5814556"/>
            <a:ext cx="26574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Николай Николаевич Миклухо-Маклай (1846-1888)</a:t>
            </a:r>
          </a:p>
        </p:txBody>
      </p:sp>
    </p:spTree>
    <p:extLst>
      <p:ext uri="{BB962C8B-B14F-4D97-AF65-F5344CB8AC3E}">
        <p14:creationId xmlns:p14="http://schemas.microsoft.com/office/powerpoint/2010/main" val="102662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784976" cy="562074"/>
          </a:xfrm>
        </p:spPr>
        <p:txBody>
          <a:bodyPr>
            <a:noAutofit/>
          </a:bodyPr>
          <a:lstStyle/>
          <a:p>
            <a:r>
              <a:rPr lang="ru-RU" sz="2600" b="1" dirty="0" smtClean="0">
                <a:solidFill>
                  <a:schemeClr val="accent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Личная жизнь П. М. Третьякова</a:t>
            </a:r>
            <a:endParaRPr lang="ru-RU" sz="2600" b="1" dirty="0">
              <a:solidFill>
                <a:schemeClr val="accent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779912" y="1700808"/>
            <a:ext cx="4824536" cy="4464496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1865 г. Павел Михайлович женился на двадцатилетней Вере Николаевне Мамонтовой, образованной девушке из известной купеческой семьи, музыкально одарённой, разделявшей увлечение мужа искусством. Брак этот был счастливым, в доме часто устраивали приёмы, на которых присутствовали известные люди того времени: писатели, музыканты, художники. У Павла Михайловича и Веры Николаевны родилось шесть детей.</a:t>
            </a:r>
            <a:endParaRPr lang="ru-RU" sz="18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026" name="Picture 2" descr="C:\Documents and Settings\User\Рабочий стол\портрк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884" y="1916832"/>
            <a:ext cx="1945671" cy="29739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755576" y="5661248"/>
            <a:ext cx="2592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В.Н.Мамонтова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6" name="Рисунок 7" descr="http://maxpark.com/static/u/article_image/12/07/28/tmpVpM60F.jpeg"/>
          <p:cNvPicPr>
            <a:picLocks/>
          </p:cNvPicPr>
          <p:nvPr/>
        </p:nvPicPr>
        <p:blipFill>
          <a:blip r:embed="rId3"/>
          <a:srcRect t="12500"/>
          <a:stretch>
            <a:fillRect/>
          </a:stretch>
        </p:blipFill>
        <p:spPr bwMode="auto">
          <a:xfrm>
            <a:off x="466759" y="980728"/>
            <a:ext cx="3169920" cy="4500558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48991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biographe.ru/wp-content/uploads/2021/08/6442323.jpeg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7485" y="404664"/>
            <a:ext cx="7416824" cy="511256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409433" y="5517232"/>
            <a:ext cx="8352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Семья </a:t>
            </a:r>
            <a:r>
              <a:rPr lang="ru-RU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П.М.Третьякова</a:t>
            </a:r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</a:p>
          <a:p>
            <a:pPr algn="ctr"/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Слева направо: Вера, Иван, Вера Николаевна, Михаил, Мария, Мария Ивановна, Павел Михайлович, Александра, Любовь. 1884</a:t>
            </a:r>
          </a:p>
        </p:txBody>
      </p:sp>
    </p:spTree>
    <p:extLst>
      <p:ext uri="{BB962C8B-B14F-4D97-AF65-F5344CB8AC3E}">
        <p14:creationId xmlns:p14="http://schemas.microsoft.com/office/powerpoint/2010/main" val="404231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784976" cy="504056"/>
          </a:xfrm>
        </p:spPr>
        <p:txBody>
          <a:bodyPr>
            <a:normAutofit/>
          </a:bodyPr>
          <a:lstStyle/>
          <a:p>
            <a:r>
              <a:rPr lang="ru-RU" sz="2600" b="1" dirty="0" smtClean="0">
                <a:solidFill>
                  <a:schemeClr val="accent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Начало создания коллекции Павла Третьякова</a:t>
            </a:r>
            <a:endParaRPr lang="ru-RU" sz="2600" b="1" dirty="0">
              <a:solidFill>
                <a:schemeClr val="accent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556792"/>
            <a:ext cx="8424936" cy="151216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1856 году Третьяков купил работы Николая </a:t>
            </a:r>
            <a:r>
              <a:rPr lang="ru-RU" sz="18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Шильдера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«Искушение» и Василия Худякова «Стычка с финляндскими контрабандистами». Эти приобретения положили начало его коллекции, его галерее. </a:t>
            </a:r>
          </a:p>
        </p:txBody>
      </p:sp>
      <p:pic>
        <p:nvPicPr>
          <p:cNvPr id="3075" name="Picture 3" descr="C:\Documents and Settings\User\Рабочий стол\искуш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478" y="3117602"/>
            <a:ext cx="3386516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827584" y="6001543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Н. </a:t>
            </a:r>
            <a:r>
              <a:rPr lang="ru-RU" sz="14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Шильдер</a:t>
            </a:r>
            <a:r>
              <a:rPr lang="ru-RU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«Искушение»</a:t>
            </a:r>
            <a:endParaRPr lang="ru-RU" sz="1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076" name="Picture 4" descr="C:\Documents and Settings\User\Рабочий стол\худяко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9106" y="3035444"/>
            <a:ext cx="3777350" cy="2744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5004048" y="5949280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В. Худяков «Стычка с финляндскими контрабандистами»</a:t>
            </a:r>
            <a:endParaRPr lang="ru-RU" sz="1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0996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2011</TotalTime>
  <Words>747</Words>
  <Application>Microsoft Office PowerPoint</Application>
  <PresentationFormat>Экран (4:3)</PresentationFormat>
  <Paragraphs>124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Официальная</vt:lpstr>
      <vt:lpstr>Презентация PowerPoint</vt:lpstr>
      <vt:lpstr>Третьяков  Павел Михайлович</vt:lpstr>
      <vt:lpstr>Павел Михайлович Третьяков</vt:lpstr>
      <vt:lpstr>Факты биографии</vt:lpstr>
      <vt:lpstr>Презентация PowerPoint</vt:lpstr>
      <vt:lpstr>Благотворительная деятельность П. М. Третьякова </vt:lpstr>
      <vt:lpstr>Личная жизнь П. М. Третьякова</vt:lpstr>
      <vt:lpstr>Презентация PowerPoint</vt:lpstr>
      <vt:lpstr>Начало создания коллекции Павла Третьякова</vt:lpstr>
      <vt:lpstr>Приобретения Третьякова</vt:lpstr>
      <vt:lpstr>Презентация PowerPoint</vt:lpstr>
      <vt:lpstr>Презентация PowerPoint</vt:lpstr>
      <vt:lpstr>Галерея портретов</vt:lpstr>
      <vt:lpstr>Презентация PowerPoint</vt:lpstr>
      <vt:lpstr>Презентация PowerPoint</vt:lpstr>
      <vt:lpstr>Презентация PowerPoint</vt:lpstr>
      <vt:lpstr>Презентация PowerPoint</vt:lpstr>
      <vt:lpstr>Дело его жизни</vt:lpstr>
      <vt:lpstr>Третьяковская галерея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Библиотека</cp:lastModifiedBy>
  <cp:revision>173</cp:revision>
  <dcterms:created xsi:type="dcterms:W3CDTF">2012-05-29T14:57:35Z</dcterms:created>
  <dcterms:modified xsi:type="dcterms:W3CDTF">2024-10-09T06:01:57Z</dcterms:modified>
</cp:coreProperties>
</file>