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56"/>
  </p:notesMasterIdLst>
  <p:sldIdLst>
    <p:sldId id="256" r:id="rId2"/>
    <p:sldId id="257" r:id="rId3"/>
    <p:sldId id="282" r:id="rId4"/>
    <p:sldId id="258" r:id="rId5"/>
    <p:sldId id="259" r:id="rId6"/>
    <p:sldId id="260" r:id="rId7"/>
    <p:sldId id="261" r:id="rId8"/>
    <p:sldId id="283" r:id="rId9"/>
    <p:sldId id="284" r:id="rId10"/>
    <p:sldId id="286" r:id="rId11"/>
    <p:sldId id="289" r:id="rId12"/>
    <p:sldId id="290" r:id="rId13"/>
    <p:sldId id="287" r:id="rId14"/>
    <p:sldId id="263" r:id="rId15"/>
    <p:sldId id="291" r:id="rId16"/>
    <p:sldId id="264" r:id="rId17"/>
    <p:sldId id="292" r:id="rId18"/>
    <p:sldId id="265" r:id="rId19"/>
    <p:sldId id="266" r:id="rId20"/>
    <p:sldId id="293" r:id="rId21"/>
    <p:sldId id="294" r:id="rId22"/>
    <p:sldId id="267" r:id="rId23"/>
    <p:sldId id="278" r:id="rId24"/>
    <p:sldId id="270" r:id="rId25"/>
    <p:sldId id="268" r:id="rId26"/>
    <p:sldId id="269" r:id="rId27"/>
    <p:sldId id="271" r:id="rId28"/>
    <p:sldId id="295" r:id="rId29"/>
    <p:sldId id="272" r:id="rId30"/>
    <p:sldId id="274" r:id="rId31"/>
    <p:sldId id="296" r:id="rId32"/>
    <p:sldId id="275" r:id="rId33"/>
    <p:sldId id="297" r:id="rId34"/>
    <p:sldId id="277" r:id="rId35"/>
    <p:sldId id="279" r:id="rId36"/>
    <p:sldId id="280" r:id="rId37"/>
    <p:sldId id="281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4" r:id="rId53"/>
    <p:sldId id="315" r:id="rId54"/>
    <p:sldId id="316" r:id="rId55"/>
  </p:sldIdLst>
  <p:sldSz cx="9144000" cy="6858000" type="screen4x3"/>
  <p:notesSz cx="6858000" cy="9144000"/>
  <p:defaultTextStyle>
    <a:defPPr>
      <a:defRPr lang="ru-RU"/>
    </a:defPPr>
    <a:lvl1pPr algn="l" rtl="0" fontAlgn="base">
      <a:lnSpc>
        <a:spcPct val="80000"/>
      </a:lnSpc>
      <a:spcBef>
        <a:spcPct val="0"/>
      </a:spcBef>
      <a:spcAft>
        <a:spcPct val="0"/>
      </a:spcAft>
      <a:buClr>
        <a:schemeClr val="hlink"/>
      </a:buClr>
      <a:buFont typeface="Wingdings" pitchFamily="2" charset="2"/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0"/>
      </a:spcBef>
      <a:spcAft>
        <a:spcPct val="0"/>
      </a:spcAft>
      <a:buClr>
        <a:schemeClr val="hlink"/>
      </a:buClr>
      <a:buFont typeface="Wingdings" pitchFamily="2" charset="2"/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0"/>
      </a:spcBef>
      <a:spcAft>
        <a:spcPct val="0"/>
      </a:spcAft>
      <a:buClr>
        <a:schemeClr val="hlink"/>
      </a:buClr>
      <a:buFont typeface="Wingdings" pitchFamily="2" charset="2"/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0"/>
      </a:spcBef>
      <a:spcAft>
        <a:spcPct val="0"/>
      </a:spcAft>
      <a:buClr>
        <a:schemeClr val="hlink"/>
      </a:buClr>
      <a:buFont typeface="Wingdings" pitchFamily="2" charset="2"/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0"/>
      </a:spcBef>
      <a:spcAft>
        <a:spcPct val="0"/>
      </a:spcAft>
      <a:buClr>
        <a:schemeClr val="hlink"/>
      </a:buClr>
      <a:buFont typeface="Wingdings" pitchFamily="2" charset="2"/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  <a:srgbClr val="FF9933"/>
    <a:srgbClr val="9933FF"/>
    <a:srgbClr val="CC0000"/>
    <a:srgbClr val="800000"/>
    <a:srgbClr val="0B2E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28" autoAdjust="0"/>
  </p:normalViewPr>
  <p:slideViewPr>
    <p:cSldViewPr>
      <p:cViewPr varScale="1">
        <p:scale>
          <a:sx n="67" d="100"/>
          <a:sy n="67" d="100"/>
        </p:scale>
        <p:origin x="-102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Tx/>
              <a:buFontTx/>
              <a:buNone/>
              <a:defRPr sz="1200" smtClean="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buFontTx/>
              <a:buNone/>
              <a:defRPr sz="1200" smtClean="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Tx/>
              <a:buFontTx/>
              <a:buNone/>
              <a:defRPr sz="1200" smtClean="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buFontTx/>
              <a:buNone/>
              <a:defRPr sz="1200" smtClean="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fld id="{7541887D-C0FF-4ED2-8FC7-FB8404DCF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56CBF8-9C40-42D9-9EAA-8CD0FAE5EBC4}" type="slidenum">
              <a:rPr lang="ru-RU">
                <a:latin typeface="Arial" charset="0"/>
              </a:rPr>
              <a:pPr/>
              <a:t>8</a:t>
            </a:fld>
            <a:endParaRPr lang="ru-RU">
              <a:latin typeface="Arial" charset="0"/>
            </a:endParaRPr>
          </a:p>
        </p:txBody>
      </p:sp>
      <p:sp>
        <p:nvSpPr>
          <p:cNvPr id="593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820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7AD00EF-755E-4365-BDDE-DBC3A6461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157D4-6A67-4079-86C5-82471AA74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6F6FE-7DDC-4B16-992A-D3EF19FC0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959B3-970F-42E9-AB56-AA928A5BC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BF00A-16E5-4C23-B262-BA9542498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1_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58D9B-DB19-49F4-947D-A7A75EC9D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1E0C4-284C-43D2-A2FF-E339C9EB8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E7563-9241-4035-AFD1-471EB695C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7FC29-AAC3-4EA1-AE65-B9E544CE8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3CC9B-4A40-4A69-94FF-FC7AC4F44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BC993-0FF2-4D76-80CF-570F74CA5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0BFAC-6D1C-4099-B832-BA71817ECE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A9B09-F648-4AC3-B617-FAB4FDF23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5A786-0F18-49D6-9F88-33CB0C18A3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7CAC5-7C3C-46E6-A82E-A2715A904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A5F3D-AA6D-4C2B-B06C-B342B1771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806CF-D85B-4E58-B5B6-2905F878A2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734FD-E086-47C7-829B-71DE5BB42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8DE09-2E37-42F2-9B6A-803A660DD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7171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17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17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17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17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717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Tx/>
              <a:buFontTx/>
              <a:buNone/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Tx/>
              <a:buFontTx/>
              <a:buNone/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buFontTx/>
              <a:buNone/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719C1FB1-70D3-4BB7-A4AD-FD6C1F86C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18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8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89" r:id="rId1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F:\marsh%5b1%5d.mp3" TargetMode="External"/><Relationship Id="rId5" Type="http://schemas.openxmlformats.org/officeDocument/2006/relationships/hyperlink" Target="http://900igr.net/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7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B%D0%B8%D0%B3%D0%B0_%D1%87%D0%B5%D0%BC%D0%BF%D0%B8%D0%BE%D0%BD%D0%BE%D0%B2_%D0%A3%D0%95%D0%A4%D0%90" TargetMode="External"/><Relationship Id="rId3" Type="http://schemas.openxmlformats.org/officeDocument/2006/relationships/hyperlink" Target="http://ru.wikipedia.org/wiki/%D0%A4%D1%83%D1%82%D0%B1%D0%BE%D0%BB" TargetMode="External"/><Relationship Id="rId7" Type="http://schemas.openxmlformats.org/officeDocument/2006/relationships/hyperlink" Target="http://ru.wikipedia.org/wiki/2008_%D0%B3%D0%BE%D0%B4" TargetMode="External"/><Relationship Id="rId2" Type="http://schemas.openxmlformats.org/officeDocument/2006/relationships/hyperlink" Target="http://ru.wikipedia.org/wiki/%D0%9F%D0%BE%D1%80%D1%82%D1%83%D0%B3%D0%B0%D0%BB%D0%B8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0%B1%D0%BE%D1%80%D0%BD%D0%B0%D1%8F_%D0%9F%D0%BE%D1%80%D1%82%D1%83%D0%B3%D0%B0%D0%BB%D0%B8%D0%B8_%D0%BF%D0%BE_%D1%84%D1%83%D1%82%D0%B1%D0%BE%D0%BB%D1%83" TargetMode="External"/><Relationship Id="rId11" Type="http://schemas.openxmlformats.org/officeDocument/2006/relationships/image" Target="../media/image79.jpeg"/><Relationship Id="rId5" Type="http://schemas.openxmlformats.org/officeDocument/2006/relationships/hyperlink" Target="http://ru.wikipedia.org/wiki/%D0%9C%D0%B0%D0%BD%D1%87%D0%B5%D1%81%D1%82%D0%B5%D1%80_%D0%AE%D0%BD%D0%B0%D0%B9%D1%82%D0%B5%D0%B4" TargetMode="External"/><Relationship Id="rId10" Type="http://schemas.openxmlformats.org/officeDocument/2006/relationships/hyperlink" Target="http://ru.wikipedia.org/wiki/%D0%98%D0%B3%D1%80%D0%BE%D0%BA_%D0%B3%D0%BE%D0%B4%D0%B0_%D0%A4%D0%98%D0%A4%D0%90" TargetMode="External"/><Relationship Id="rId4" Type="http://schemas.openxmlformats.org/officeDocument/2006/relationships/hyperlink" Target="http://ru.wikipedia.org/wiki/%D0%90%D0%BD%D0%B3%D0%BB%D0%B8%D1%8F" TargetMode="External"/><Relationship Id="rId9" Type="http://schemas.openxmlformats.org/officeDocument/2006/relationships/hyperlink" Target="http://ru.wikipedia.org/wiki/%D0%97%D0%BE%D0%BB%D0%BE%D1%82%D0%BE%D0%B9_%D0%BC%D1%8F%D1%87_(France_Football)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hyperlink" Target="http://ru.wikipedia.org/wiki/%D0%9F%D0%BE%D0%BB%D1%83%D0%B7%D0%B0%D1%89%D0%B8%D1%82%D0%BD%D0%B8%D0%BA_(%D1%84%D1%83%D1%82%D0%B1%D0%BE%D0%BB)" TargetMode="Externa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004_%D0%B3%D0%BE%D0%B4" TargetMode="External"/><Relationship Id="rId2" Type="http://schemas.openxmlformats.org/officeDocument/2006/relationships/hyperlink" Target="http://ru.wikipedia.org/wiki/%D0%98%D0%B3%D1%80%D0%BE%D0%BA_%D0%B3%D0%BE%D0%B4%D0%B0_%D0%A4%D0%98%D0%A4%D0%9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D%D0%B0%D0%BF%D0%B0%D0%B4%D0%B0%D1%8E%D1%89%D0%B8%D0%B9_(%D1%84%D1%83%D1%82%D0%B1%D0%BE%D0%BB)" TargetMode="External"/><Relationship Id="rId13" Type="http://schemas.openxmlformats.org/officeDocument/2006/relationships/hyperlink" Target="http://ru.wikipedia.org/wiki/%D0%9B%D0%BE%D0%BD%D0%B4%D0%BE%D0%BD" TargetMode="External"/><Relationship Id="rId3" Type="http://schemas.openxmlformats.org/officeDocument/2006/relationships/hyperlink" Target="http://ru.wikipedia.org/wiki/1981" TargetMode="External"/><Relationship Id="rId7" Type="http://schemas.openxmlformats.org/officeDocument/2006/relationships/hyperlink" Target="http://ru.wikipedia.org/wiki/%D0%97%D0%B0%D1%81%D0%BB%D1%83%D0%B6%D0%B5%D0%BD%D0%BD%D1%8B%D0%B9_%D0%BC%D0%B0%D1%81%D1%82%D0%B5%D1%80_%D1%81%D0%BF%D0%BE%D1%80%D1%82%D0%B0_%D0%A0%D0%BE%D1%81%D1%81%D0%B8%D0%B8" TargetMode="External"/><Relationship Id="rId12" Type="http://schemas.openxmlformats.org/officeDocument/2006/relationships/hyperlink" Target="http://ru.wikipedia.org/wiki/2009_%D0%B3%D0%BE%D0%B4" TargetMode="External"/><Relationship Id="rId2" Type="http://schemas.openxmlformats.org/officeDocument/2006/relationships/hyperlink" Target="http://ru.wikipedia.org/wiki/29_%D0%BC%D0%B0%D1%8F" TargetMode="External"/><Relationship Id="rId16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4%D1%83%D1%82%D0%B1%D0%BE%D0%BB" TargetMode="External"/><Relationship Id="rId11" Type="http://schemas.openxmlformats.org/officeDocument/2006/relationships/hyperlink" Target="http://ru.wikipedia.org/wiki/%D0%A1%D0%B1%D0%BE%D1%80%D0%BD%D0%B0%D1%8F_%D0%A0%D0%BE%D1%81%D1%81%D0%B8%D0%B8_%D0%BF%D0%BE_%D1%84%D1%83%D1%82%D0%B1%D0%BE%D0%BB%D1%83" TargetMode="External"/><Relationship Id="rId5" Type="http://schemas.openxmlformats.org/officeDocument/2006/relationships/hyperlink" Target="http://ru.wikipedia.org/wiki/%D0%A0%D0%BE%D1%81%D1%81%D0%B8%D1%8F" TargetMode="External"/><Relationship Id="rId15" Type="http://schemas.openxmlformats.org/officeDocument/2006/relationships/hyperlink" Target="http://ru.wikipedia.org/wiki/%D0%97%D0%B5%D0%BD%D0%B8%D1%82_(%D1%84%D1%83%D1%82%D0%B1%D0%BE%D0%BB%D1%8C%D0%BD%D1%8B%D0%B9_%D0%BA%D0%BB%D1%83%D0%B1,_%D0%A1%D0%B0%D0%BD%D0%BA%D1%82-%D0%9F%D0%B5%D1%82%D0%B5%D1%80%D0%B1%D1%83%D1%80%D0%B3)" TargetMode="External"/><Relationship Id="rId10" Type="http://schemas.openxmlformats.org/officeDocument/2006/relationships/hyperlink" Target="http://ru.wikipedia.org/wiki/%D0%A5%D0%B8%D0%B4%D0%B4%D0%B8%D0%BD%D0%BA,_%D0%93%D1%83%D1%81" TargetMode="External"/><Relationship Id="rId4" Type="http://schemas.openxmlformats.org/officeDocument/2006/relationships/hyperlink" Target="http://ru.wikipedia.org/wiki/%D0%A1%D0%B0%D0%BD%D0%BA%D1%82-%D0%9F%D0%B5%D1%82%D0%B5%D1%80%D0%B1%D1%83%D1%80%D0%B3" TargetMode="External"/><Relationship Id="rId9" Type="http://schemas.openxmlformats.org/officeDocument/2006/relationships/hyperlink" Target="http://ru.wikipedia.org/wiki/%D0%9F%D0%BE%D0%BB%D1%83%D0%B7%D0%B0%D1%89%D0%B8%D1%82%D0%BD%D0%B8%D0%BA_(%D1%84%D1%83%D1%82%D0%B1%D0%BE%D0%BB)" TargetMode="External"/><Relationship Id="rId14" Type="http://schemas.openxmlformats.org/officeDocument/2006/relationships/hyperlink" Target="http://ru.wikipedia.org/wiki/%D0%90%D1%80%D1%81%D0%B5%D0%BD%D0%B0%D0%BB_(%D1%84%D1%83%D1%82%D0%B1%D0%BE%D0%BB%D1%8C%D0%BD%D1%8B%D0%B9_%D0%BA%D0%BB%D1%83%D0%B1,_%D0%9B%D0%BE%D0%BD%D0%B4%D0%BE%D0%BD)" TargetMode="Externa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6%D0%A1%D0%9A%D0%90_(%D1%84%D1%83%D1%82%D0%B1%D0%BE%D0%BB%D1%8C%D0%BD%D1%8B%D0%B9_%D0%BA%D0%BB%D1%83%D0%B1,_%D0%9C%D0%BE%D1%81%D0%BA%D0%B2%D0%B0)" TargetMode="External"/><Relationship Id="rId13" Type="http://schemas.openxmlformats.org/officeDocument/2006/relationships/hyperlink" Target="http://ru.wikipedia.org/wiki/%D0%A7%D0%B5%D0%BC%D0%BF%D0%B8%D0%BE%D0%BD%D0%B0%D1%82_%D0%95%D0%B2%D1%80%D0%BE%D0%BF%D1%8B_%D0%BF%D0%BE_%D1%84%D1%83%D1%82%D0%B1%D0%BE%D0%BB%D1%83_2008" TargetMode="External"/><Relationship Id="rId3" Type="http://schemas.openxmlformats.org/officeDocument/2006/relationships/hyperlink" Target="http://ru.wikipedia.org/wiki/1983" TargetMode="External"/><Relationship Id="rId7" Type="http://schemas.openxmlformats.org/officeDocument/2006/relationships/hyperlink" Target="http://ru.wikipedia.org/wiki/%D0%97%D0%B0%D1%81%D0%BB%D1%83%D0%B6%D0%B5%D0%BD%D0%BD%D1%8B%D0%B9_%D0%BC%D0%B0%D1%81%D1%82%D0%B5%D1%80_%D1%81%D0%BF%D0%BE%D1%80%D1%82%D0%B0_%D0%A0%D0%BE%D1%81%D1%81%D0%B8%D0%B8" TargetMode="External"/><Relationship Id="rId12" Type="http://schemas.openxmlformats.org/officeDocument/2006/relationships/hyperlink" Target="http://ru.wikipedia.org/wiki/%D0%9A%D1%83%D0%B1%D0%BE%D0%BA_%D0%A3%D0%95%D0%A4%D0%90" TargetMode="External"/><Relationship Id="rId2" Type="http://schemas.openxmlformats.org/officeDocument/2006/relationships/hyperlink" Target="http://ru.wikipedia.org/wiki/20_%D0%B0%D0%B2%D0%B3%D1%83%D1%81%D1%82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4%D1%83%D1%82%D0%B1%D0%BE%D0%BB" TargetMode="External"/><Relationship Id="rId11" Type="http://schemas.openxmlformats.org/officeDocument/2006/relationships/hyperlink" Target="http://ru.wikipedia.org/wiki/%D0%9A%D1%83%D0%B1%D0%BE%D0%BA_%D0%A0%D0%BE%D1%81%D1%81%D0%B8%D0%B8_%D0%BF%D0%BE_%D1%84%D1%83%D1%82%D0%B1%D0%BE%D0%BB%D1%83" TargetMode="External"/><Relationship Id="rId5" Type="http://schemas.openxmlformats.org/officeDocument/2006/relationships/hyperlink" Target="http://ru.wikipedia.org/wiki/%D0%A0%D0%BE%D1%81%D1%81%D0%B8%D1%8F" TargetMode="External"/><Relationship Id="rId10" Type="http://schemas.openxmlformats.org/officeDocument/2006/relationships/hyperlink" Target="http://ru.wikipedia.org/wiki/%D0%A7%D0%B5%D0%BC%D0%BF%D0%B8%D0%BE%D0%BD%D0%B0%D1%82_%D0%A0%D0%BE%D1%81%D1%81%D0%B8%D0%B8_%D0%BF%D0%BE_%D1%84%D1%83%D1%82%D0%B1%D0%BE%D0%BB%D1%83" TargetMode="External"/><Relationship Id="rId4" Type="http://schemas.openxmlformats.org/officeDocument/2006/relationships/hyperlink" Target="http://ru.wikipedia.org/wiki/%D0%A2%D0%B0%D0%BC%D0%B1%D0%BE%D0%B2" TargetMode="External"/><Relationship Id="rId9" Type="http://schemas.openxmlformats.org/officeDocument/2006/relationships/hyperlink" Target="http://ru.wikipedia.org/wiki/%D0%A1%D0%B1%D0%BE%D1%80%D0%BD%D0%B0%D1%8F_%D0%A0%D0%BE%D1%81%D1%81%D0%B8%D0%B8_%D0%BF%D0%BE_%D1%84%D1%83%D1%82%D0%B1%D0%BE%D0%BB%D1%83" TargetMode="External"/><Relationship Id="rId14" Type="http://schemas.openxmlformats.org/officeDocument/2006/relationships/image" Target="../media/image8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7%D0%B5%D0%BC%D0%BF%D0%B8%D0%BE%D0%BD%D0%B0%D1%82_%D0%95%D0%B2%D1%80%D0%BE%D0%BF%D1%8B_%D0%BF%D0%BE_%D1%84%D1%83%D1%82%D0%B1%D0%BE%D0%BB%D1%83_2008_%D0%B3%D0%BE%D0%B4%D0%B0" TargetMode="External"/><Relationship Id="rId2" Type="http://schemas.openxmlformats.org/officeDocument/2006/relationships/hyperlink" Target="http://ru.wikipedia.org/wiki/%D0%A2%D1%83%D1%80%D1%86%D0%B8%D1%8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hyperlink" Target="http://ru.wikipedia.org/wiki/%D0%93%D1%83%D1%81_%D0%A5%D0%B8%D0%B4%D0%B4%D0%B8%D0%BD%D0%BA" TargetMode="Externa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708275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8000" i="1" smtClean="0">
                <a:solidFill>
                  <a:srgbClr val="FF9933"/>
                </a:solidFill>
                <a:latin typeface="Times New Roman" pitchFamily="18" charset="0"/>
              </a:rPr>
              <a:t>Ф у т б о л</a:t>
            </a:r>
          </a:p>
        </p:txBody>
      </p:sp>
      <p:pic>
        <p:nvPicPr>
          <p:cNvPr id="2053" name="Picture 5" descr="41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65088"/>
            <a:ext cx="19431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marsh[1]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75688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7" descr="41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5084763"/>
            <a:ext cx="19431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Скругленный прямоугольник 7">
            <a:hlinkClick r:id="rId5" tooltip=" Каталог презентаций "/>
          </p:cNvPr>
          <p:cNvSpPr>
            <a:spLocks noChangeArrowheads="1"/>
          </p:cNvSpPr>
          <p:nvPr/>
        </p:nvSpPr>
        <p:spPr bwMode="auto">
          <a:xfrm>
            <a:off x="3898900" y="6477000"/>
            <a:ext cx="1346200" cy="355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F1F1F1"/>
              </a:gs>
            </a:gsLst>
            <a:lin ang="5400000" scaled="1"/>
          </a:gradFill>
          <a:ln w="12700" algn="ctr">
            <a:solidFill>
              <a:srgbClr val="3333CC"/>
            </a:solidFill>
            <a:round/>
            <a:headEnd/>
            <a:tailEnd/>
          </a:ln>
        </p:spPr>
        <p:txBody>
          <a:bodyPr lIns="88900" tIns="25400" rIns="88900" bIns="50800"/>
          <a:lstStyle/>
          <a:p>
            <a:pPr marL="342900" indent="-342900"/>
            <a:r>
              <a:rPr lang="en-US" sz="2000" u="sng" smtClean="0">
                <a:solidFill>
                  <a:srgbClr val="3333CC"/>
                </a:solidFill>
                <a:effectLst/>
              </a:rPr>
              <a:t>pptcloud.ru</a:t>
            </a:r>
            <a:endParaRPr lang="ru-RU" sz="2000" u="sng">
              <a:solidFill>
                <a:srgbClr val="3333CC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71" fill="hold"/>
                                        <p:tgtEl>
                                          <p:spTgt spid="20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mph" presetSubtype="0" repeatCount="2000" ac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260350"/>
            <a:ext cx="6551612" cy="2089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В начале XX века состоялись первые соревнования среди футбольных команд.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1912 г. – первый чемпионат России.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1912 г. -  первое участие на Олимпийских играх в Стокгольме.</a:t>
            </a:r>
          </a:p>
        </p:txBody>
      </p:sp>
      <p:pic>
        <p:nvPicPr>
          <p:cNvPr id="77828" name="Picture 4" descr="vbutuso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149725"/>
            <a:ext cx="1881188" cy="22320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7829" name="Rectangle 5"/>
          <p:cNvSpPr>
            <a:spLocks noRot="1" noChangeArrowheads="1"/>
          </p:cNvSpPr>
          <p:nvPr/>
        </p:nvSpPr>
        <p:spPr bwMode="auto">
          <a:xfrm>
            <a:off x="4284663" y="3284538"/>
            <a:ext cx="4176712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6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Среди игроков того времени выделялись Григорий Богемский, Василий Житарёв и Василий Бутусов, забивший первый гол в сборной России. </a:t>
            </a:r>
          </a:p>
        </p:txBody>
      </p:sp>
      <p:pic>
        <p:nvPicPr>
          <p:cNvPr id="77832" name="Picture 8" descr="b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2636838"/>
            <a:ext cx="2016125" cy="319881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7833" name="Line 9"/>
          <p:cNvSpPr>
            <a:spLocks noChangeShapeType="1"/>
          </p:cNvSpPr>
          <p:nvPr/>
        </p:nvSpPr>
        <p:spPr bwMode="auto">
          <a:xfrm flipH="1">
            <a:off x="4067175" y="4724400"/>
            <a:ext cx="574675" cy="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stealth" w="med" len="med"/>
          </a:ln>
          <a:effectLst/>
        </p:spPr>
        <p:txBody>
          <a:bodyPr lIns="54000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 flipH="1">
            <a:off x="2195513" y="5156200"/>
            <a:ext cx="2447925" cy="1081088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stealth" w="med" len="med"/>
          </a:ln>
          <a:effectLst/>
        </p:spPr>
        <p:txBody>
          <a:bodyPr lIns="54000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77835" name="Picture 11" descr="Страница прогр к матчу Р-Англ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73025"/>
            <a:ext cx="2311400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" presetID="2" presetClass="entr" presetSubtype="2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6" name="Picture 6" descr="b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404813"/>
            <a:ext cx="6697663" cy="43275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611188" y="5084763"/>
            <a:ext cx="7848600" cy="1625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ru-RU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Матч Швеция - Москва в 1913 году на поле Сокольнического клуба спорта. </a:t>
            </a:r>
          </a:p>
          <a:p>
            <a:pPr marL="342900" indent="-342900" algn="ctr">
              <a:spcBef>
                <a:spcPct val="50000"/>
              </a:spcBef>
              <a:defRPr/>
            </a:pPr>
            <a:r>
              <a:rPr lang="ru-RU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Результат 4:1 в пользу шведских футболистов.</a:t>
            </a:r>
          </a:p>
          <a:p>
            <a:pPr marL="342900" indent="-342900">
              <a:spcBef>
                <a:spcPct val="50000"/>
              </a:spcBef>
              <a:defRPr/>
            </a:pPr>
            <a:endParaRPr lang="ru-RU" sz="2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6" name="Picture 8" descr="b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2879725" cy="4248150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3977" name="Picture 9" descr="b_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260350"/>
            <a:ext cx="5256213" cy="2825750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3978" name="Picture 10" descr="b_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2565400"/>
            <a:ext cx="5486400" cy="3333750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3979" name="Text Box 11"/>
          <p:cNvSpPr txBox="1">
            <a:spLocks noChangeArrowheads="1"/>
          </p:cNvSpPr>
          <p:nvPr/>
        </p:nvSpPr>
        <p:spPr bwMode="auto">
          <a:xfrm>
            <a:off x="250825" y="4797425"/>
            <a:ext cx="4968875" cy="796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"Король воздуха" - Федор Селин</a:t>
            </a:r>
          </a:p>
          <a:p>
            <a:pPr marL="342900" indent="-342900"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3708400" y="3644900"/>
            <a:ext cx="5257800" cy="1112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Футбольный матч на поле Замоскворецкого клуба спорта</a:t>
            </a:r>
          </a:p>
          <a:p>
            <a:pPr marL="342900" indent="-342900"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1763713" y="6021388"/>
            <a:ext cx="7056437" cy="384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Сборная команда России.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10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9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10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0"/>
      <p:bldP spid="83979" grpId="1"/>
      <p:bldP spid="83980" grpId="0"/>
      <p:bldP spid="83980" grpId="1"/>
      <p:bldP spid="839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349500"/>
            <a:ext cx="8385175" cy="18637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FF9933"/>
                </a:solidFill>
              </a:rPr>
              <a:t>Становление советского футбола.</a:t>
            </a:r>
          </a:p>
        </p:txBody>
      </p:sp>
      <p:pic>
        <p:nvPicPr>
          <p:cNvPr id="15363" name="Picture 5" descr="b_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3671888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364" name="Picture 6" descr="b_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340225"/>
            <a:ext cx="4308475" cy="2281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140200" y="260350"/>
            <a:ext cx="4787900" cy="62642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300" smtClean="0"/>
              <a:t>1924 год ознаменовался дебютом сборной СССР, которая обыграла дома сборную Турции со счётом 3-0. Первый гол за сборную СССР забил брат Василия Бутусова, капитан сборной – </a:t>
            </a:r>
            <a:r>
              <a:rPr lang="ru-RU" sz="2300" smtClean="0">
                <a:solidFill>
                  <a:srgbClr val="FF9933"/>
                </a:solidFill>
              </a:rPr>
              <a:t>Михаил Бутусов</a:t>
            </a:r>
            <a:r>
              <a:rPr lang="ru-RU" sz="2300" smtClean="0"/>
              <a:t>. Двенадцать лет защищал он цвета национальной сборной СССР, был лидером ее атак и почти бессменным капитаном. В тридцать четвертом году одному из первых среди советских футболистов ему было присвоено звание заслуженного мастера спорта СССР. </a:t>
            </a:r>
          </a:p>
        </p:txBody>
      </p:sp>
      <p:pic>
        <p:nvPicPr>
          <p:cNvPr id="15364" name="Picture 4" descr="mbutuso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765175"/>
            <a:ext cx="3306762" cy="5399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b_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260350"/>
            <a:ext cx="5270500" cy="44132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7047" name="Picture 7" descr="b_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773238"/>
            <a:ext cx="3594100" cy="47291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3887788" y="4941888"/>
            <a:ext cx="5256212" cy="628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Показательный матч спартаковских команд на Красной площади</a:t>
            </a:r>
            <a:endParaRPr lang="ru-RU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87050" name="Text Box 10"/>
          <p:cNvSpPr txBox="1">
            <a:spLocks noChangeArrowheads="1"/>
          </p:cNvSpPr>
          <p:nvPr/>
        </p:nvSpPr>
        <p:spPr bwMode="auto">
          <a:xfrm>
            <a:off x="4140200" y="5805488"/>
            <a:ext cx="4752975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6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Братья Старостины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87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87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87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7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7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8" grpId="0"/>
      <p:bldP spid="87048" grpId="1"/>
      <p:bldP spid="870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43438" y="692150"/>
            <a:ext cx="4321175" cy="54006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600" smtClean="0"/>
              <a:t>В 1952 г. возобновила свои выступления сборная СССР. Правда, участие в хельсинкской Олимпиаде оказалось неудачным. Но уже в 1956г. в Мельбурне советская команда поднялась на высшую ступень олимпийского пьедестала почёта, победив югославов со счетом 1 – 0. Ещё через два года сборная СССР дебютировала на чемпионате мира. </a:t>
            </a:r>
          </a:p>
        </p:txBody>
      </p:sp>
      <p:pic>
        <p:nvPicPr>
          <p:cNvPr id="18435" name="Picture 4" descr="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4213225" cy="5591175"/>
          </a:xfrm>
          <a:prstGeom prst="rect">
            <a:avLst/>
          </a:prstGeom>
          <a:noFill/>
          <a:ln w="2540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23850" y="6021388"/>
            <a:ext cx="5040313" cy="679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ЦДКА - "Спартак". </a:t>
            </a:r>
          </a:p>
          <a:p>
            <a:pPr marL="342900" indent="-342900" algn="ctr">
              <a:spcBef>
                <a:spcPct val="15000"/>
              </a:spcBef>
              <a:defRPr/>
            </a:pPr>
            <a:r>
              <a:rPr lang="ru-RU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Играют лидеры советского футбола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Bobrov_vsevolo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875" y="981075"/>
            <a:ext cx="1674813" cy="2087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-36513" y="3141663"/>
            <a:ext cx="2881313" cy="384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Всеволод Бобров</a:t>
            </a: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395288" y="260350"/>
            <a:ext cx="8424862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sz="26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эти годы выдвинулись яркие игроки:</a:t>
            </a:r>
          </a:p>
        </p:txBody>
      </p:sp>
      <p:pic>
        <p:nvPicPr>
          <p:cNvPr id="88073" name="Picture 9" descr="salnikov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8875" y="981075"/>
            <a:ext cx="1377950" cy="2089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3059113" y="3189288"/>
            <a:ext cx="2736850" cy="384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Сергей 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Сальников</a:t>
            </a:r>
          </a:p>
        </p:txBody>
      </p:sp>
      <p:pic>
        <p:nvPicPr>
          <p:cNvPr id="88076" name="Picture 12" descr="netto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908050"/>
            <a:ext cx="1550988" cy="223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8077" name="Text Box 13"/>
          <p:cNvSpPr txBox="1">
            <a:spLocks noChangeArrowheads="1"/>
          </p:cNvSpPr>
          <p:nvPr/>
        </p:nvSpPr>
        <p:spPr bwMode="auto">
          <a:xfrm>
            <a:off x="6299200" y="3189288"/>
            <a:ext cx="2089150" cy="384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Игорь Нетто</a:t>
            </a:r>
          </a:p>
        </p:txBody>
      </p:sp>
      <p:pic>
        <p:nvPicPr>
          <p:cNvPr id="88078" name="Picture 14" descr="simonyan_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850" y="3644900"/>
            <a:ext cx="1384300" cy="2308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8080" name="Text Box 16"/>
          <p:cNvSpPr txBox="1">
            <a:spLocks noChangeArrowheads="1"/>
          </p:cNvSpPr>
          <p:nvPr/>
        </p:nvSpPr>
        <p:spPr bwMode="auto">
          <a:xfrm>
            <a:off x="179388" y="6021388"/>
            <a:ext cx="2952750" cy="384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Никита Симонян</a:t>
            </a:r>
          </a:p>
        </p:txBody>
      </p:sp>
      <p:pic>
        <p:nvPicPr>
          <p:cNvPr id="88082" name="Picture 18" descr="yashin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41575" y="3641725"/>
            <a:ext cx="1625600" cy="2308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8083" name="Picture 19" descr="ivanov0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73613" y="3644900"/>
            <a:ext cx="1598612" cy="2305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4284663" y="6021388"/>
            <a:ext cx="2627312" cy="373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3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Валентин Иванов</a:t>
            </a:r>
          </a:p>
        </p:txBody>
      </p:sp>
      <p:pic>
        <p:nvPicPr>
          <p:cNvPr id="88087" name="Picture 23" descr="streltsov0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8813" y="3644900"/>
            <a:ext cx="15240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88" name="Text Box 24"/>
          <p:cNvSpPr txBox="1">
            <a:spLocks noChangeArrowheads="1"/>
          </p:cNvSpPr>
          <p:nvPr/>
        </p:nvSpPr>
        <p:spPr bwMode="auto">
          <a:xfrm>
            <a:off x="2557463" y="6473825"/>
            <a:ext cx="1582737" cy="384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Лев Яшин</a:t>
            </a:r>
          </a:p>
        </p:txBody>
      </p:sp>
      <p:sp>
        <p:nvSpPr>
          <p:cNvPr id="88089" name="Text Box 25"/>
          <p:cNvSpPr txBox="1">
            <a:spLocks noChangeArrowheads="1"/>
          </p:cNvSpPr>
          <p:nvPr/>
        </p:nvSpPr>
        <p:spPr bwMode="auto">
          <a:xfrm>
            <a:off x="6480175" y="6497638"/>
            <a:ext cx="2663825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Эдуард Стрельцов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8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88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8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8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000"/>
                            </p:stCondLst>
                            <p:childTnLst>
                              <p:par>
                                <p:cTn id="59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88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40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4500"/>
                            </p:stCondLst>
                            <p:childTnLst>
                              <p:par>
                                <p:cTn id="66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8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8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8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500"/>
                            </p:stCondLst>
                            <p:childTnLst>
                              <p:par>
                                <p:cTn id="72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88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5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8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9000"/>
                            </p:stCondLst>
                            <p:childTnLst>
                              <p:par>
                                <p:cTn id="85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88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10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1500"/>
                            </p:stCondLst>
                            <p:childTnLst>
                              <p:par>
                                <p:cTn id="92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8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8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8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/>
      <p:bldP spid="88069" grpId="1"/>
      <p:bldP spid="88070" grpId="0"/>
      <p:bldP spid="88074" grpId="0"/>
      <p:bldP spid="88074" grpId="1"/>
      <p:bldP spid="88077" grpId="0"/>
      <p:bldP spid="88077" grpId="1"/>
      <p:bldP spid="88080" grpId="0"/>
      <p:bldP spid="88080" grpId="1"/>
      <p:bldP spid="88085" grpId="0"/>
      <p:bldP spid="88085" grpId="1"/>
      <p:bldP spid="88088" grpId="0"/>
      <p:bldP spid="88088" grpId="1"/>
      <p:bldP spid="8808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095875" y="476250"/>
            <a:ext cx="4048125" cy="6048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За 1954-1956 годы сборная СССР в 22 матчах одержала 16 побед, 4 сыграла вничью, и всего 2 матча было проиграно. Забито 69 мячей, пропущено всего 17, что неудивительно, ведь тогда в сборной числился такой известнейший вратарь, как </a:t>
            </a:r>
            <a:r>
              <a:rPr lang="ru-RU" sz="2400" b="1" smtClean="0">
                <a:solidFill>
                  <a:schemeClr val="folHlink"/>
                </a:solidFill>
              </a:rPr>
              <a:t>Лев Яшин</a:t>
            </a:r>
            <a:r>
              <a:rPr lang="ru-RU" sz="2400" smtClean="0"/>
              <a:t>, который был признан лучшим футболистов Европы в 1963 году. Яшин провел в составе сборной 78 матчей.</a:t>
            </a:r>
          </a:p>
        </p:txBody>
      </p:sp>
      <p:pic>
        <p:nvPicPr>
          <p:cNvPr id="17412" name="Picture 4" descr="яшин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950" y="260350"/>
            <a:ext cx="2363788" cy="3024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6" name="Picture 8" descr="яшин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531813"/>
            <a:ext cx="2536825" cy="2536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7" name="Picture 9" descr="яшин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789363"/>
            <a:ext cx="2047875" cy="2808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8" name="Picture 10" descr="yashin0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3284538"/>
            <a:ext cx="2338388" cy="340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23850" y="1268413"/>
            <a:ext cx="3927475" cy="4911725"/>
          </a:xfrm>
        </p:spPr>
        <p:txBody>
          <a:bodyPr>
            <a:spAutoFit/>
          </a:bodyPr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smtClean="0"/>
              <a:t>Сборная СССР обретала всё больший авторитет в мире. В 1960 г. она выиграла первый Кубок Европы, очередной раз победив в финале югославов ( 2:1 ). Это была одна из самых выдающихся побед нашей сборной. 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smtClean="0"/>
              <a:t>В 1964 и 1972 гг. она заняла в этом турнире второе место.</a:t>
            </a:r>
          </a:p>
        </p:txBody>
      </p:sp>
      <p:pic>
        <p:nvPicPr>
          <p:cNvPr id="19460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125538"/>
            <a:ext cx="4249737" cy="43195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323850" y="188913"/>
            <a:ext cx="8496300" cy="433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Яркие победы сборной СССР.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4427538" y="5661025"/>
            <a:ext cx="4392612" cy="896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Всеволод Бобров (слева) выводит на поле сборную Москвы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70" grpId="0"/>
      <p:bldP spid="1947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859338" y="692150"/>
            <a:ext cx="4057650" cy="54006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smtClean="0"/>
              <a:t>Футбол</a:t>
            </a:r>
            <a:r>
              <a:rPr lang="ru-RU" sz="2800" smtClean="0"/>
              <a:t> - спортивная игра на травяном поле, в которой две команды (по 11 человек в каждой), используя ведение и передачи мяча ногами или другой частью тела, стремятся забить его в ворота соперника и не пропустить в свои. Футбольное поле — 90-120 х 45-90 м.</a:t>
            </a:r>
            <a:endParaRPr lang="ru-RU" sz="2000" smtClean="0"/>
          </a:p>
        </p:txBody>
      </p:sp>
      <p:pic>
        <p:nvPicPr>
          <p:cNvPr id="4099" name="Picture 4" descr="0492_1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88913"/>
            <a:ext cx="410527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 descr="b_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3744912" cy="2516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1141" name="Picture 5" descr="b_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3154363"/>
            <a:ext cx="3754437" cy="3011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4067175" y="188913"/>
            <a:ext cx="4826000" cy="277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На чемпионате мира 1966 г. советская команда добилась лучшего за всю свою историю результата — четвертого места, опередив сборные Бразилии, Венгрии, Италии, Уругвая, Аргентины и Испании. К числу трофеев сборной стоит отнести и бронзовые медали Олимпиады-1972.</a:t>
            </a:r>
          </a:p>
        </p:txBody>
      </p:sp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4932363" y="6237288"/>
            <a:ext cx="4032250" cy="557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Отборочный матч мирового</a:t>
            </a:r>
          </a:p>
          <a:p>
            <a:pPr marL="342900" indent="-342900" algn="ctr">
              <a:spcBef>
                <a:spcPct val="1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чемпионата СССР - Турция.</a:t>
            </a:r>
            <a:r>
              <a:rPr lang="ru-RU" sz="18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0" y="2852738"/>
            <a:ext cx="4535488" cy="790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Товарищеский матч СССР - Уругвай. </a:t>
            </a:r>
          </a:p>
          <a:p>
            <a:pPr marL="342900" indent="-342900" algn="ctr">
              <a:spcBef>
                <a:spcPct val="15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В. Иванов забивает четвертый гол. Общий счет 5:0. 1962 год</a:t>
            </a:r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323850" y="4076700"/>
            <a:ext cx="4248150" cy="2238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Начиная с 1965 г. советские клубы пробовали силы в еврокубках. В 1972 г. столичным динамовцам удалось добраться до финала Кубка кубков, где они уступили шотландскому клубу «Глазго Рейнджерс».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323850" y="333375"/>
            <a:ext cx="8569325" cy="433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8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командах появились новые мастера: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</a:p>
        </p:txBody>
      </p:sp>
      <p:pic>
        <p:nvPicPr>
          <p:cNvPr id="92165" name="Picture 5" descr="ponedelnik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981075"/>
            <a:ext cx="1905000" cy="3035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179388" y="4005263"/>
            <a:ext cx="2016125" cy="796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Виктор</a:t>
            </a:r>
          </a:p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Понедельник</a:t>
            </a:r>
          </a:p>
        </p:txBody>
      </p:sp>
      <p:pic>
        <p:nvPicPr>
          <p:cNvPr id="92169" name="Picture 9" descr="metreveli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981075"/>
            <a:ext cx="2101850" cy="2952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3708400" y="4148138"/>
            <a:ext cx="1727200" cy="796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Слава</a:t>
            </a:r>
          </a:p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Метревели</a:t>
            </a:r>
          </a:p>
        </p:txBody>
      </p:sp>
      <p:pic>
        <p:nvPicPr>
          <p:cNvPr id="92172" name="Picture 12" descr="byshovets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981075"/>
            <a:ext cx="1744662" cy="3024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2174" name="Picture 14" descr="khurtsilava_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27238" y="2924175"/>
            <a:ext cx="1752600" cy="369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5" name="Text Box 15"/>
          <p:cNvSpPr txBox="1">
            <a:spLocks noChangeArrowheads="1"/>
          </p:cNvSpPr>
          <p:nvPr/>
        </p:nvSpPr>
        <p:spPr bwMode="auto">
          <a:xfrm>
            <a:off x="6948488" y="4149725"/>
            <a:ext cx="1727200" cy="796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Анатолий</a:t>
            </a:r>
          </a:p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Бышовец</a:t>
            </a:r>
          </a:p>
        </p:txBody>
      </p:sp>
      <p:pic>
        <p:nvPicPr>
          <p:cNvPr id="92171" name="Picture 11" descr="meskhi_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24475" y="2852738"/>
            <a:ext cx="1624013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6" name="Text Box 16"/>
          <p:cNvSpPr txBox="1">
            <a:spLocks noChangeArrowheads="1"/>
          </p:cNvSpPr>
          <p:nvPr/>
        </p:nvSpPr>
        <p:spPr bwMode="auto">
          <a:xfrm>
            <a:off x="179388" y="5918200"/>
            <a:ext cx="2016125" cy="679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Муртаз </a:t>
            </a:r>
          </a:p>
          <a:p>
            <a:pPr marL="342900" indent="-342900" algn="ctr">
              <a:spcBef>
                <a:spcPct val="15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Хурцилава</a:t>
            </a:r>
          </a:p>
        </p:txBody>
      </p:sp>
      <p:sp>
        <p:nvSpPr>
          <p:cNvPr id="92177" name="Text Box 17"/>
          <p:cNvSpPr txBox="1">
            <a:spLocks noChangeArrowheads="1"/>
          </p:cNvSpPr>
          <p:nvPr/>
        </p:nvSpPr>
        <p:spPr bwMode="auto">
          <a:xfrm>
            <a:off x="7019925" y="5800725"/>
            <a:ext cx="1296988" cy="796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Михаил</a:t>
            </a:r>
          </a:p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Месхи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92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xit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2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92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92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2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0"/>
                            </p:stCondLst>
                            <p:childTnLst>
                              <p:par>
                                <p:cTn id="67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92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500"/>
                            </p:stCondLst>
                            <p:childTnLst>
                              <p:par>
                                <p:cTn id="71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6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2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2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6500"/>
                            </p:stCondLst>
                            <p:childTnLst>
                              <p:par>
                                <p:cTn id="8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92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/>
      <p:bldP spid="92167" grpId="0"/>
      <p:bldP spid="92167" grpId="1"/>
      <p:bldP spid="92170" grpId="0"/>
      <p:bldP spid="92170" grpId="1"/>
      <p:bldP spid="92175" grpId="0"/>
      <p:bldP spid="92175" grpId="1"/>
      <p:bldP spid="92176" grpId="0"/>
      <p:bldP spid="92176" grpId="1"/>
      <p:bldP spid="92177" grpId="0"/>
      <p:bldP spid="92177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179388" y="4797425"/>
            <a:ext cx="8785225" cy="191611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100" smtClean="0"/>
              <a:t>На клубном уровне наибольшего успеха добились киевские динамовцы: они завоевали Кубок кубков в 1975 и 1986 гг., Суперкубок — в 1975 г. В 1981 г. Кубок кубков завоевали их тбилисские одноклубники. В результате «Золотой мяч» получили два киевлянина: </a:t>
            </a:r>
          </a:p>
          <a:p>
            <a:pPr algn="ctr"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ru-RU" sz="2100" smtClean="0"/>
              <a:t>в 1975 г. — </a:t>
            </a:r>
            <a:r>
              <a:rPr lang="ru-RU" sz="2100" smtClean="0">
                <a:solidFill>
                  <a:schemeClr val="folHlink"/>
                </a:solidFill>
              </a:rPr>
              <a:t>Олег Блохин</a:t>
            </a:r>
            <a:r>
              <a:rPr lang="ru-RU" sz="2100" smtClean="0"/>
              <a:t>, в 1986 г. — </a:t>
            </a:r>
            <a:r>
              <a:rPr lang="ru-RU" sz="2100" smtClean="0">
                <a:solidFill>
                  <a:schemeClr val="folHlink"/>
                </a:solidFill>
              </a:rPr>
              <a:t>Игорь Беланов</a:t>
            </a:r>
            <a:r>
              <a:rPr lang="ru-RU" sz="2100" smtClean="0"/>
              <a:t>. </a:t>
            </a:r>
          </a:p>
        </p:txBody>
      </p:sp>
      <p:pic>
        <p:nvPicPr>
          <p:cNvPr id="20489" name="Picture 9" descr="blohin_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1196975"/>
            <a:ext cx="2389188" cy="3455988"/>
          </a:xfrm>
          <a:ln>
            <a:solidFill>
              <a:schemeClr val="tx2"/>
            </a:solidFill>
          </a:ln>
        </p:spPr>
      </p:pic>
      <p:pic>
        <p:nvPicPr>
          <p:cNvPr id="20490" name="Picture 10" descr="belanov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1196975"/>
            <a:ext cx="2892425" cy="3455988"/>
          </a:xfrm>
          <a:ln>
            <a:solidFill>
              <a:schemeClr val="tx2"/>
            </a:solidFill>
          </a:ln>
        </p:spPr>
      </p:pic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179388" y="188913"/>
            <a:ext cx="8713787" cy="896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Сборная страны стала серебряным призером на чемпионате Европы 1988 г. Тогда же советские футболисты выиграли Олимпиаду, а на Играх 1976 и 1980 гг. заняли третье место.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9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9" name="Rectangle 7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572000" y="476250"/>
            <a:ext cx="4214813" cy="5976938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ru-RU" sz="2400" smtClean="0"/>
              <a:t>Вместе с тем сборная СССР два раза подряд не смогла попасть на чемпионат мира и трижды — в финалы чемпионатов Европы. В конце 80-х гг. наши лучшие футболисты начали уезжать за рубеж. А в 1990 г., ещё до распада Советского Союза, произошёл раскол в отечественном футболе: из чемпионата выбыли команды Грузии и Литвы. </a:t>
            </a:r>
          </a:p>
        </p:txBody>
      </p:sp>
      <p:pic>
        <p:nvPicPr>
          <p:cNvPr id="54281" name="Picture 9" descr="дасаев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 rot="21149826">
            <a:off x="611188" y="620713"/>
            <a:ext cx="3475037" cy="4751387"/>
          </a:xfrm>
          <a:ln>
            <a:solidFill>
              <a:schemeClr val="tx1"/>
            </a:solidFill>
          </a:ln>
        </p:spPr>
      </p:pic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395288" y="5876925"/>
            <a:ext cx="41052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Ринат Дасаев взял трудный мяч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Весь стадион на стороне хозяев - Спортинг играет дом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25538"/>
            <a:ext cx="4032250" cy="494188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3557" name="Picture 5" descr="Вагнер Лав борется за мяч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 rot="980605">
            <a:off x="4002088" y="1412875"/>
            <a:ext cx="4000500" cy="4752975"/>
          </a:xfrm>
          <a:noFill/>
          <a:ln>
            <a:solidFill>
              <a:schemeClr val="tx2"/>
            </a:solidFill>
          </a:ln>
        </p:spPr>
      </p:pic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-3175" y="4667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endParaRPr lang="ru-RU" sz="2400">
              <a:effectLst/>
            </a:endParaRPr>
          </a:p>
        </p:txBody>
      </p:sp>
      <p:sp>
        <p:nvSpPr>
          <p:cNvPr id="26629" name="Text Box 7"/>
          <p:cNvSpPr txBox="1">
            <a:spLocks noChangeArrowheads="1"/>
          </p:cNvSpPr>
          <p:nvPr/>
        </p:nvSpPr>
        <p:spPr bwMode="auto">
          <a:xfrm flipV="1">
            <a:off x="0" y="6207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endParaRPr lang="ru-RU" sz="2400">
              <a:effectLst/>
            </a:endParaRPr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323850" y="260350"/>
            <a:ext cx="882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endParaRPr lang="ru-RU" sz="2400">
              <a:effectLst/>
            </a:endParaRPr>
          </a:p>
        </p:txBody>
      </p:sp>
      <p:sp>
        <p:nvSpPr>
          <p:cNvPr id="26631" name="Text Box 9"/>
          <p:cNvSpPr txBox="1">
            <a:spLocks noChangeArrowheads="1"/>
          </p:cNvSpPr>
          <p:nvPr/>
        </p:nvSpPr>
        <p:spPr bwMode="auto">
          <a:xfrm>
            <a:off x="323850" y="0"/>
            <a:ext cx="82089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endParaRPr lang="ru-RU" sz="6000">
              <a:effectLst/>
            </a:endParaRP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22263" y="260350"/>
            <a:ext cx="8497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buClrTx/>
              <a:buFontTx/>
              <a:buNone/>
              <a:defRPr/>
            </a:pPr>
            <a:r>
              <a:rPr lang="ru-RU" sz="36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ЦСКА  обладатель кубка УЕФА </a:t>
            </a:r>
            <a:r>
              <a:rPr lang="en-US" sz="36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!!!</a:t>
            </a:r>
            <a:endParaRPr lang="ru-RU" sz="3600" b="1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три - один - счет и борьба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549275"/>
            <a:ext cx="4154487" cy="51847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1511" name="Picture 7" descr="Спортинг забил первый и… единственный гол"/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11638" y="981075"/>
            <a:ext cx="4367212" cy="5256213"/>
          </a:xfr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первый ответный гол ЦС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3905250" cy="50133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2534" name="Picture 6" descr="радость одних - горе други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5200" y="908050"/>
            <a:ext cx="3829050" cy="57324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8676" name="WordArt 7"/>
          <p:cNvSpPr>
            <a:spLocks noChangeArrowheads="1" noChangeShapeType="1" noTextEdit="1"/>
          </p:cNvSpPr>
          <p:nvPr/>
        </p:nvSpPr>
        <p:spPr bwMode="auto">
          <a:xfrm>
            <a:off x="1403350" y="5422900"/>
            <a:ext cx="1247775" cy="14351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ЦСКА</a:t>
            </a:r>
          </a:p>
        </p:txBody>
      </p:sp>
      <p:sp>
        <p:nvSpPr>
          <p:cNvPr id="28677" name="WordArt 8"/>
          <p:cNvSpPr>
            <a:spLocks noChangeArrowheads="1" noChangeShapeType="1" noTextEdit="1"/>
          </p:cNvSpPr>
          <p:nvPr/>
        </p:nvSpPr>
        <p:spPr bwMode="auto">
          <a:xfrm>
            <a:off x="5724525" y="0"/>
            <a:ext cx="1247775" cy="14351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ЦСКА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сладкий вкус кубка…"/>
          <p:cNvPicPr>
            <a:picLocks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 rot="21007013">
            <a:off x="684213" y="620713"/>
            <a:ext cx="3943350" cy="5400675"/>
          </a:xfrm>
          <a:noFill/>
          <a:ln>
            <a:solidFill>
              <a:schemeClr val="tx2"/>
            </a:solidFill>
          </a:ln>
        </p:spPr>
      </p:pic>
      <p:pic>
        <p:nvPicPr>
          <p:cNvPr id="25605" name="Picture 5" descr="Под серпантиновым дождем победы - мечты осуществились"/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 rot="822374">
            <a:off x="4643438" y="549275"/>
            <a:ext cx="3887787" cy="4797425"/>
          </a:xfr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141538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FF9933"/>
                </a:solidFill>
              </a:rPr>
              <a:t>Чемпионаты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525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i="1" smtClean="0">
                <a:solidFill>
                  <a:srgbClr val="FF9933"/>
                </a:solidFill>
              </a:rPr>
              <a:t>1930 год.  Уругвай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19625" y="1484313"/>
            <a:ext cx="4344988" cy="46116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Честь проведения первого чемпионата мира досталась уругвайцам (олимпийским чемпионам 1924 и 1928 гг.):                 к приближавшемуся 100-летию провозглашения независимости государства они пообещали построить чудо-стадион «Сентенарио». </a:t>
            </a:r>
          </a:p>
        </p:txBody>
      </p:sp>
      <p:pic>
        <p:nvPicPr>
          <p:cNvPr id="26628" name="Picture 4" descr="world-19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68413"/>
            <a:ext cx="4103688" cy="468153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23850" y="6092825"/>
            <a:ext cx="496887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Открытие первого чемпионата мира по футболу. Уругвай. 1930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  <p:bldP spid="266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27088" y="1916113"/>
            <a:ext cx="7772400" cy="17367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i="1" smtClean="0">
                <a:solidFill>
                  <a:srgbClr val="FF9933"/>
                </a:solidFill>
              </a:rPr>
              <a:t>История футбола и его рождение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894263" y="1989138"/>
            <a:ext cx="4070350" cy="27352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/>
              <a:t>В финале команда Италии играла со сборной Чехословакии. Матч закончился со счётом 2:1. Италия стала чемпионом! </a:t>
            </a:r>
          </a:p>
        </p:txBody>
      </p:sp>
      <p:pic>
        <p:nvPicPr>
          <p:cNvPr id="35849" name="Picture 9" descr="world-1934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5925" y="1268413"/>
            <a:ext cx="4443413" cy="4608512"/>
          </a:xfrm>
          <a:ln>
            <a:solidFill>
              <a:schemeClr val="tx2"/>
            </a:solidFill>
          </a:ln>
        </p:spPr>
      </p:pic>
      <p:sp>
        <p:nvSpPr>
          <p:cNvPr id="35850" name="Rectangle 10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525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i="1" smtClean="0">
                <a:solidFill>
                  <a:srgbClr val="FF9933"/>
                </a:solidFill>
              </a:rPr>
              <a:t>1934 год.  Италия</a:t>
            </a: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79388" y="6092825"/>
            <a:ext cx="5040312" cy="661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Итальянцы ликуют: </a:t>
            </a:r>
          </a:p>
          <a:p>
            <a:pPr marL="342900" indent="-342900" algn="ctr">
              <a:spcBef>
                <a:spcPct val="10000"/>
              </a:spcBef>
              <a:defRPr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впервые они чемпионы мира!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build="p"/>
      <p:bldP spid="35850" grpId="0"/>
      <p:bldP spid="3585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525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i="1" smtClean="0">
                <a:solidFill>
                  <a:srgbClr val="FF9933"/>
                </a:solidFill>
              </a:rPr>
              <a:t>1938 год.  ФРАНЦИЯ</a:t>
            </a:r>
          </a:p>
        </p:txBody>
      </p:sp>
      <p:sp>
        <p:nvSpPr>
          <p:cNvPr id="95238" name="Rectangle 6"/>
          <p:cNvSpPr>
            <a:spLocks noRot="1" noChangeArrowheads="1"/>
          </p:cNvSpPr>
          <p:nvPr/>
        </p:nvSpPr>
        <p:spPr bwMode="auto">
          <a:xfrm>
            <a:off x="323850" y="1341438"/>
            <a:ext cx="8569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5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Команда Италии снова завоевала чемпионский титул, обыграв сборную Венгрии со счетом 4 : 2! </a:t>
            </a:r>
          </a:p>
        </p:txBody>
      </p:sp>
      <p:sp>
        <p:nvSpPr>
          <p:cNvPr id="95239" name="Rectangle 7"/>
          <p:cNvSpPr>
            <a:spLocks noRot="1" noChangeArrowheads="1"/>
          </p:cNvSpPr>
          <p:nvPr/>
        </p:nvSpPr>
        <p:spPr bwMode="auto">
          <a:xfrm>
            <a:off x="539750" y="2349500"/>
            <a:ext cx="8385175" cy="952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44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1950 год.  БРАЗИЛИЯ</a:t>
            </a:r>
          </a:p>
        </p:txBody>
      </p:sp>
      <p:pic>
        <p:nvPicPr>
          <p:cNvPr id="95240" name="Picture 8" descr="Чемпионат Мира 1950. Бразилия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644900"/>
            <a:ext cx="173672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41" name="Text Box 9"/>
          <p:cNvSpPr txBox="1">
            <a:spLocks noChangeArrowheads="1"/>
          </p:cNvSpPr>
          <p:nvPr/>
        </p:nvSpPr>
        <p:spPr bwMode="auto">
          <a:xfrm>
            <a:off x="2627313" y="3500438"/>
            <a:ext cx="6192837" cy="968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spcBef>
                <a:spcPct val="50000"/>
              </a:spcBef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Уругвайцы второй раз получили золотые медали чемпионов мира, одержав победу над сборной Бразилии (2 : 1).</a:t>
            </a:r>
          </a:p>
        </p:txBody>
      </p:sp>
      <p:pic>
        <p:nvPicPr>
          <p:cNvPr id="95242" name="Picture 10" descr="чм 19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4652963"/>
            <a:ext cx="2857500" cy="1771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95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5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5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9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7" grpId="0"/>
      <p:bldP spid="95238" grpId="0" build="p"/>
      <p:bldP spid="95239" grpId="0"/>
      <p:bldP spid="9524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7" name="Rectangle 19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5888"/>
            <a:ext cx="8385175" cy="6492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i="1" smtClean="0">
                <a:solidFill>
                  <a:srgbClr val="FF9933"/>
                </a:solidFill>
              </a:rPr>
              <a:t>1954 год.  ШВЕЙЦАРИЯ</a:t>
            </a:r>
          </a:p>
        </p:txBody>
      </p:sp>
      <p:sp>
        <p:nvSpPr>
          <p:cNvPr id="37908" name="Text Box 20"/>
          <p:cNvSpPr txBox="1">
            <a:spLocks noChangeArrowheads="1"/>
          </p:cNvSpPr>
          <p:nvPr/>
        </p:nvSpPr>
        <p:spPr bwMode="auto">
          <a:xfrm>
            <a:off x="3635375" y="836613"/>
            <a:ext cx="5329238" cy="2238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Перед чемпионатом, собравшим 16 команд, основными претендентами на победу считались венгры, выигравшие в 1952 г. олимпийский турнир. </a:t>
            </a:r>
          </a:p>
          <a:p>
            <a:pPr marL="342900" indent="-342900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решающей встрече сразились сборные Венгрии и ФРГ.  Сборная ФРГ одержала победу со счетом 3:2.</a:t>
            </a:r>
          </a:p>
        </p:txBody>
      </p:sp>
      <p:pic>
        <p:nvPicPr>
          <p:cNvPr id="37909" name="Picture 21" descr="чм 19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836613"/>
            <a:ext cx="3024188" cy="2105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7910" name="Rectangle 22"/>
          <p:cNvSpPr>
            <a:spLocks noRot="1" noChangeArrowheads="1"/>
          </p:cNvSpPr>
          <p:nvPr/>
        </p:nvSpPr>
        <p:spPr bwMode="auto">
          <a:xfrm>
            <a:off x="395288" y="3213100"/>
            <a:ext cx="8385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6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1958 год.  ШВЕЦИЯ</a:t>
            </a:r>
          </a:p>
        </p:txBody>
      </p:sp>
      <p:sp>
        <p:nvSpPr>
          <p:cNvPr id="37911" name="Text Box 23"/>
          <p:cNvSpPr txBox="1">
            <a:spLocks noChangeArrowheads="1"/>
          </p:cNvSpPr>
          <p:nvPr/>
        </p:nvSpPr>
        <p:spPr bwMode="auto">
          <a:xfrm>
            <a:off x="1908175" y="4149725"/>
            <a:ext cx="4535488" cy="2138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Футбольный мир узнал новую суперкоманду — сборную Бразилии. Открытием турнира стал 17-летний Пеле. </a:t>
            </a:r>
          </a:p>
          <a:p>
            <a:pPr marL="342900" indent="-342900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Победила на турнире команда Бразилии, обыграв Швецию со счетом 5 : 2</a:t>
            </a:r>
          </a:p>
        </p:txBody>
      </p:sp>
      <p:pic>
        <p:nvPicPr>
          <p:cNvPr id="37912" name="Picture 24" descr="world-19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3538" y="3789363"/>
            <a:ext cx="2251075" cy="2520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7913" name="Text Box 25"/>
          <p:cNvSpPr txBox="1">
            <a:spLocks noChangeArrowheads="1"/>
          </p:cNvSpPr>
          <p:nvPr/>
        </p:nvSpPr>
        <p:spPr bwMode="auto">
          <a:xfrm>
            <a:off x="4283075" y="6453188"/>
            <a:ext cx="4860925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sz="18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Сборная СССР уступила шведам на их родине. </a:t>
            </a:r>
          </a:p>
        </p:txBody>
      </p:sp>
      <p:pic>
        <p:nvPicPr>
          <p:cNvPr id="37914" name="Picture 26" descr="pe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860800"/>
            <a:ext cx="15128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4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5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500"/>
                            </p:stCondLst>
                            <p:childTnLst>
                              <p:par>
                                <p:cTn id="40" presetID="8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2" dur="20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7" grpId="0"/>
      <p:bldP spid="37908" grpId="0"/>
      <p:bldP spid="37910" grpId="0"/>
      <p:bldP spid="37911" grpId="0"/>
      <p:bldP spid="379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Rot="1" noChangeArrowheads="1"/>
          </p:cNvSpPr>
          <p:nvPr/>
        </p:nvSpPr>
        <p:spPr bwMode="auto">
          <a:xfrm>
            <a:off x="323850" y="188913"/>
            <a:ext cx="8385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6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1962 год.  ЧИЛИ</a:t>
            </a: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395288" y="908050"/>
            <a:ext cx="8280400" cy="1165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Этот турнир называют самым грубым в истории: более 20 футболистов получили тяжелейшие травмы. </a:t>
            </a:r>
          </a:p>
          <a:p>
            <a:pPr marL="342900" indent="-342900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Команда Бразилии праздновала вторую победу подряд. Она обыграла команду Чехословакии со счетом 3 : 1.</a:t>
            </a:r>
          </a:p>
        </p:txBody>
      </p:sp>
      <p:sp>
        <p:nvSpPr>
          <p:cNvPr id="96262" name="Rectangle 6"/>
          <p:cNvSpPr>
            <a:spLocks noRot="1" noChangeArrowheads="1"/>
          </p:cNvSpPr>
          <p:nvPr/>
        </p:nvSpPr>
        <p:spPr bwMode="auto">
          <a:xfrm>
            <a:off x="434975" y="2349500"/>
            <a:ext cx="8385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6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1966 год.  ВЕЛИКОБРИТАНИЯ</a:t>
            </a:r>
          </a:p>
        </p:txBody>
      </p:sp>
      <p:pic>
        <p:nvPicPr>
          <p:cNvPr id="96263" name="Picture 7" descr="world-19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997200"/>
            <a:ext cx="2266950" cy="302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144463" y="6092825"/>
            <a:ext cx="3995737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Львёнок Вилли, первый талисман в истории чемпионатов мира </a:t>
            </a:r>
          </a:p>
        </p:txBody>
      </p:sp>
      <p:sp>
        <p:nvSpPr>
          <p:cNvPr id="96265" name="Text Box 9"/>
          <p:cNvSpPr txBox="1">
            <a:spLocks noChangeArrowheads="1"/>
          </p:cNvSpPr>
          <p:nvPr/>
        </p:nvSpPr>
        <p:spPr bwMode="auto">
          <a:xfrm>
            <a:off x="3276600" y="3482975"/>
            <a:ext cx="5616575" cy="2611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На этом чемпионате впервые в 1/2 финала вышли советские футболисты, где они уступили команде ФРГ со счётом 1 : 2. 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    </a:t>
            </a: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финале сборная Англии обыграла команду ФРГ - 4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:2.</a:t>
            </a: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marL="342900" indent="-342900">
              <a:spcBef>
                <a:spcPct val="50000"/>
              </a:spcBef>
              <a:defRPr/>
            </a:pP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1" grpId="0"/>
      <p:bldP spid="96262" grpId="0"/>
      <p:bldP spid="96264" grpId="0"/>
      <p:bldP spid="9626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5" name="Rectangle 25"/>
          <p:cNvSpPr>
            <a:spLocks noRot="1" noChangeArrowheads="1"/>
          </p:cNvSpPr>
          <p:nvPr/>
        </p:nvSpPr>
        <p:spPr bwMode="auto">
          <a:xfrm>
            <a:off x="323850" y="188913"/>
            <a:ext cx="8385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6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1970 год.  МЕКСИКА</a:t>
            </a:r>
          </a:p>
        </p:txBody>
      </p:sp>
      <p:pic>
        <p:nvPicPr>
          <p:cNvPr id="46106" name="Picture 26" descr="world-19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765175"/>
            <a:ext cx="2952750" cy="2479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6107" name="Text Box 27"/>
          <p:cNvSpPr txBox="1">
            <a:spLocks noChangeArrowheads="1"/>
          </p:cNvSpPr>
          <p:nvPr/>
        </p:nvSpPr>
        <p:spPr bwMode="auto">
          <a:xfrm>
            <a:off x="179388" y="3213100"/>
            <a:ext cx="3529012" cy="53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Финальный матч Бразилия- Италия. Мексика. 1970 г. </a:t>
            </a:r>
          </a:p>
        </p:txBody>
      </p:sp>
      <p:sp>
        <p:nvSpPr>
          <p:cNvPr id="46108" name="Text Box 28"/>
          <p:cNvSpPr txBox="1">
            <a:spLocks noChangeArrowheads="1"/>
          </p:cNvSpPr>
          <p:nvPr/>
        </p:nvSpPr>
        <p:spPr bwMode="auto">
          <a:xfrm>
            <a:off x="3924300" y="1185863"/>
            <a:ext cx="4895850" cy="2027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Выиграла команда Бразилии, легко одолевшая итальянцев в финале (4 : 1). </a:t>
            </a:r>
          </a:p>
          <a:p>
            <a:pPr marL="342900" indent="-342900">
              <a:spcBef>
                <a:spcPct val="50000"/>
              </a:spcBef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«Золотая богиня» отправилась к трёхкратным чемпионам мира на вечное хранение. </a:t>
            </a:r>
          </a:p>
        </p:txBody>
      </p:sp>
      <p:sp>
        <p:nvSpPr>
          <p:cNvPr id="46109" name="Rectangle 29"/>
          <p:cNvSpPr>
            <a:spLocks noRot="1" noChangeArrowheads="1"/>
          </p:cNvSpPr>
          <p:nvPr/>
        </p:nvSpPr>
        <p:spPr bwMode="auto">
          <a:xfrm>
            <a:off x="434975" y="3644900"/>
            <a:ext cx="8385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6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1974 год.  ФРГ</a:t>
            </a:r>
          </a:p>
        </p:txBody>
      </p:sp>
      <p:sp>
        <p:nvSpPr>
          <p:cNvPr id="46110" name="Rectangle 30"/>
          <p:cNvSpPr>
            <a:spLocks noChangeArrowheads="1"/>
          </p:cNvSpPr>
          <p:nvPr/>
        </p:nvSpPr>
        <p:spPr bwMode="auto">
          <a:xfrm>
            <a:off x="2268538" y="4581525"/>
            <a:ext cx="4032250" cy="1096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 anchor="ctr"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Сборная</a:t>
            </a:r>
            <a:r>
              <a:rPr lang="ru-RU">
                <a:effectLst/>
                <a:latin typeface="Arial" pitchFamily="34" charset="0"/>
              </a:rPr>
              <a:t> 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ФРГ выиграла в финале у Нидерландов со счётом 2:1. </a:t>
            </a:r>
          </a:p>
        </p:txBody>
      </p:sp>
      <p:pic>
        <p:nvPicPr>
          <p:cNvPr id="46111" name="Picture 31" descr="Чемпионат Мира 1974. ФРГ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221163"/>
            <a:ext cx="13335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6113" name="Text Box 33"/>
          <p:cNvSpPr txBox="1">
            <a:spLocks noChangeArrowheads="1"/>
          </p:cNvSpPr>
          <p:nvPr/>
        </p:nvSpPr>
        <p:spPr bwMode="auto">
          <a:xfrm>
            <a:off x="179388" y="6165850"/>
            <a:ext cx="2987675" cy="53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Плакат чемпионата мира по футболу 1974 г.</a:t>
            </a:r>
            <a:r>
              <a:rPr lang="ru-RU" sz="1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pic>
        <p:nvPicPr>
          <p:cNvPr id="46114" name="Picture 34" descr="world-19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3357563"/>
            <a:ext cx="2182812" cy="2952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6115" name="Text Box 35"/>
          <p:cNvSpPr txBox="1">
            <a:spLocks noChangeArrowheads="1"/>
          </p:cNvSpPr>
          <p:nvPr/>
        </p:nvSpPr>
        <p:spPr bwMode="auto">
          <a:xfrm>
            <a:off x="5075238" y="6237288"/>
            <a:ext cx="3960812" cy="53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Сборная Нидерландов справилась с уругвайцами. ФРГ. 1974 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6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46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6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6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50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6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46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500"/>
                            </p:stCondLst>
                            <p:childTnLst>
                              <p:par>
                                <p:cTn id="42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6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6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46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05" grpId="0"/>
      <p:bldP spid="46107" grpId="0"/>
      <p:bldP spid="46108" grpId="0"/>
      <p:bldP spid="46109" grpId="0"/>
      <p:bldP spid="46110" grpId="0"/>
      <p:bldP spid="46113" grpId="0"/>
      <p:bldP spid="461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7" name="Rectangle 13"/>
          <p:cNvSpPr>
            <a:spLocks noRot="1" noChangeArrowheads="1"/>
          </p:cNvSpPr>
          <p:nvPr/>
        </p:nvSpPr>
        <p:spPr bwMode="auto">
          <a:xfrm>
            <a:off x="323850" y="188913"/>
            <a:ext cx="8385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6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1978 год.  АРГЕНТИНА</a:t>
            </a:r>
          </a:p>
        </p:txBody>
      </p:sp>
      <p:sp>
        <p:nvSpPr>
          <p:cNvPr id="57358" name="Text Box 14"/>
          <p:cNvSpPr txBox="1">
            <a:spLocks noChangeArrowheads="1"/>
          </p:cNvSpPr>
          <p:nvPr/>
        </p:nvSpPr>
        <p:spPr bwMode="auto">
          <a:xfrm>
            <a:off x="468313" y="1003300"/>
            <a:ext cx="4751387" cy="2138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Вновь команда СССР уступила в отборе (на сей раз венграм) и не попала на чемпионат мира. </a:t>
            </a:r>
          </a:p>
          <a:p>
            <a:pPr marL="342900" indent="-342900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А на чемпионате со счётом 3 : 1 победила команда Аргентины и впервые удостоилась Кубка мира. </a:t>
            </a:r>
          </a:p>
        </p:txBody>
      </p:sp>
      <p:pic>
        <p:nvPicPr>
          <p:cNvPr id="57359" name="Picture 15" descr="world-197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836613"/>
            <a:ext cx="3060700" cy="2355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7360" name="Text Box 16"/>
          <p:cNvSpPr txBox="1">
            <a:spLocks noChangeArrowheads="1"/>
          </p:cNvSpPr>
          <p:nvPr/>
        </p:nvSpPr>
        <p:spPr bwMode="auto">
          <a:xfrm>
            <a:off x="4608513" y="3284538"/>
            <a:ext cx="4535487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Открытие чемпионата мира в Аргентине.</a:t>
            </a:r>
          </a:p>
        </p:txBody>
      </p:sp>
      <p:sp>
        <p:nvSpPr>
          <p:cNvPr id="57361" name="Rectangle 17"/>
          <p:cNvSpPr>
            <a:spLocks noRot="1" noChangeArrowheads="1"/>
          </p:cNvSpPr>
          <p:nvPr/>
        </p:nvSpPr>
        <p:spPr bwMode="auto">
          <a:xfrm>
            <a:off x="434975" y="3644900"/>
            <a:ext cx="8385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6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1982 год.  ИСПАНИЯ</a:t>
            </a:r>
          </a:p>
        </p:txBody>
      </p:sp>
      <p:sp>
        <p:nvSpPr>
          <p:cNvPr id="57362" name="Text Box 18"/>
          <p:cNvSpPr txBox="1">
            <a:spLocks noChangeArrowheads="1"/>
          </p:cNvSpPr>
          <p:nvPr/>
        </p:nvSpPr>
        <p:spPr bwMode="auto">
          <a:xfrm>
            <a:off x="2195513" y="4365625"/>
            <a:ext cx="6769100" cy="1433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Несмотря на поражение в игре с бразильцами, в 1/4 финала вышла и сборная Советского Союза. Увы, в дальнейшем наша команда уступила полякам дорогу в 1/2 финала (по разнице забитых мячей). </a:t>
            </a:r>
          </a:p>
        </p:txBody>
      </p:sp>
      <p:pic>
        <p:nvPicPr>
          <p:cNvPr id="57363" name="Picture 19" descr="world-19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500438"/>
            <a:ext cx="1704975" cy="266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7364" name="Text Box 20"/>
          <p:cNvSpPr txBox="1">
            <a:spLocks noChangeArrowheads="1"/>
          </p:cNvSpPr>
          <p:nvPr/>
        </p:nvSpPr>
        <p:spPr bwMode="auto">
          <a:xfrm>
            <a:off x="0" y="6092825"/>
            <a:ext cx="3203575" cy="677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Немцы безутешны: итальянская сборная на чемпионате мира 1982 г. оказалась сильнее </a:t>
            </a:r>
          </a:p>
        </p:txBody>
      </p:sp>
      <p:sp>
        <p:nvSpPr>
          <p:cNvPr id="57365" name="Text Box 21"/>
          <p:cNvSpPr txBox="1">
            <a:spLocks noChangeArrowheads="1"/>
          </p:cNvSpPr>
          <p:nvPr/>
        </p:nvSpPr>
        <p:spPr bwMode="auto">
          <a:xfrm>
            <a:off x="3492500" y="5949950"/>
            <a:ext cx="5400675" cy="628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финале сборная Италии выиграла со счётом 3:1 у сборной ФРГ.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0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57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7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7" grpId="0"/>
      <p:bldP spid="57358" grpId="0"/>
      <p:bldP spid="57360" grpId="0"/>
      <p:bldP spid="57361" grpId="0"/>
      <p:bldP spid="57362" grpId="0"/>
      <p:bldP spid="57364" grpId="0"/>
      <p:bldP spid="5736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7" name="Rectangle 11"/>
          <p:cNvSpPr>
            <a:spLocks noRot="1" noChangeArrowheads="1"/>
          </p:cNvSpPr>
          <p:nvPr/>
        </p:nvSpPr>
        <p:spPr bwMode="auto">
          <a:xfrm>
            <a:off x="323850" y="188913"/>
            <a:ext cx="8385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6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1986 год.  МЕКСИКА</a:t>
            </a:r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2843213" y="908050"/>
            <a:ext cx="6049962" cy="2674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Всеобщим вниманием  на чемпионате завладел аргентинец </a:t>
            </a: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Диего Марадона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. Матч с командой Англии (2:1) он выиграл практически в одиночку, дважды поразив ворота соперников. Правда, один раз — рукой, но Марадона исполнил свой трюк так ловко, что судья ничего не заметил. </a:t>
            </a:r>
          </a:p>
          <a:p>
            <a:pPr marL="342900" indent="-342900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финальном матче аргентинцы победили немцев со счётом 3:2. </a:t>
            </a:r>
          </a:p>
        </p:txBody>
      </p:sp>
      <p:pic>
        <p:nvPicPr>
          <p:cNvPr id="60429" name="Picture 13" descr="world-19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81075"/>
            <a:ext cx="2447925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30" name="Text Box 14"/>
          <p:cNvSpPr txBox="1">
            <a:spLocks noChangeArrowheads="1"/>
          </p:cNvSpPr>
          <p:nvPr/>
        </p:nvSpPr>
        <p:spPr bwMode="auto">
          <a:xfrm>
            <a:off x="0" y="3040063"/>
            <a:ext cx="2700338" cy="749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Марадона среди своих поклонников. Мексика. 1986 г.</a:t>
            </a:r>
          </a:p>
        </p:txBody>
      </p:sp>
      <p:sp>
        <p:nvSpPr>
          <p:cNvPr id="60431" name="Rectangle 15"/>
          <p:cNvSpPr>
            <a:spLocks noRot="1" noChangeArrowheads="1"/>
          </p:cNvSpPr>
          <p:nvPr/>
        </p:nvSpPr>
        <p:spPr bwMode="auto">
          <a:xfrm>
            <a:off x="434975" y="4652963"/>
            <a:ext cx="8385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6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1990 год.  ИТАЛИЯ</a:t>
            </a:r>
          </a:p>
        </p:txBody>
      </p:sp>
      <p:sp>
        <p:nvSpPr>
          <p:cNvPr id="60432" name="Text Box 16"/>
          <p:cNvSpPr txBox="1">
            <a:spLocks noChangeArrowheads="1"/>
          </p:cNvSpPr>
          <p:nvPr/>
        </p:nvSpPr>
        <p:spPr bwMode="auto">
          <a:xfrm>
            <a:off x="827088" y="5556250"/>
            <a:ext cx="7416800" cy="896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финальном матче Аргентина - ФРГ немцы забили единственный в игре гол - 11-метровым ударом и стали победителями. </a:t>
            </a:r>
          </a:p>
        </p:txBody>
      </p:sp>
      <p:pic>
        <p:nvPicPr>
          <p:cNvPr id="60433" name="Picture 17" descr="marado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25" y="3284538"/>
            <a:ext cx="1093788" cy="1457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0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0"/>
                            </p:stCondLst>
                            <p:childTnLst>
                              <p:par>
                                <p:cTn id="38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7" grpId="0"/>
      <p:bldP spid="60428" grpId="0"/>
      <p:bldP spid="60430" grpId="0"/>
      <p:bldP spid="60431" grpId="0"/>
      <p:bldP spid="6043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6" name="Rectangle 12"/>
          <p:cNvSpPr>
            <a:spLocks noRot="1" noChangeArrowheads="1"/>
          </p:cNvSpPr>
          <p:nvPr/>
        </p:nvSpPr>
        <p:spPr bwMode="auto">
          <a:xfrm>
            <a:off x="323850" y="188913"/>
            <a:ext cx="8385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6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1994 год.  США</a:t>
            </a:r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2484438" y="1125538"/>
            <a:ext cx="6480175" cy="5089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На американском Кубке мира сыграли первый в его истории матч под крышей (хоть и на настоящей траве). Российская сборная опять подвела. История повторилась: наши футболисты вновь потерпели два поражения и вновь разгромили в последнем матче команду Камеруна (со счётом 6:1). В этой встрече были установлены сразу два рекорда: российский форвард Олег Саленко забил пять мячей (и в итоге с шестью голами, как и болгарин Христо Стоичков, был признан лучшим бомбардиром турнира), а камерунец Роже Милла отличился в 42-летнем возрасте! В следующий раунд сборная России не вышла. </a:t>
            </a:r>
          </a:p>
          <a:p>
            <a:pPr marL="342900" indent="-342900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финальном матче встретились команды Италии и Бразилии. Бразильская сборная выиграла со счетом 1:0.</a:t>
            </a:r>
          </a:p>
        </p:txBody>
      </p:sp>
      <p:pic>
        <p:nvPicPr>
          <p:cNvPr id="62478" name="Picture 14" descr="world-19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628775"/>
            <a:ext cx="2036762" cy="2952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6" grpId="0"/>
      <p:bldP spid="6247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Rot="1" noChangeArrowheads="1"/>
          </p:cNvSpPr>
          <p:nvPr/>
        </p:nvSpPr>
        <p:spPr bwMode="auto">
          <a:xfrm>
            <a:off x="323850" y="188913"/>
            <a:ext cx="8385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6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1998 год.  ФРАНЦИЯ</a:t>
            </a:r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3635375" y="1268413"/>
            <a:ext cx="5184775" cy="1165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финале французы играли с бразильцами. Итог матча 3:0. Победу национальной сборной праздновали миллионы французов. </a:t>
            </a:r>
          </a:p>
        </p:txBody>
      </p:sp>
      <p:pic>
        <p:nvPicPr>
          <p:cNvPr id="97286" name="Picture 6" descr="world-19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908050"/>
            <a:ext cx="3097213" cy="1966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7287" name="Rectangle 7"/>
          <p:cNvSpPr>
            <a:spLocks noRot="1" noChangeArrowheads="1"/>
          </p:cNvSpPr>
          <p:nvPr/>
        </p:nvSpPr>
        <p:spPr bwMode="auto">
          <a:xfrm>
            <a:off x="539750" y="3644900"/>
            <a:ext cx="8385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6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2002 год.  ЯПОНИЯ - КОРЕЯ</a:t>
            </a:r>
          </a:p>
        </p:txBody>
      </p:sp>
      <p:sp>
        <p:nvSpPr>
          <p:cNvPr id="97288" name="Text Box 8"/>
          <p:cNvSpPr txBox="1">
            <a:spLocks noChangeArrowheads="1"/>
          </p:cNvSpPr>
          <p:nvPr/>
        </p:nvSpPr>
        <p:spPr bwMode="auto">
          <a:xfrm>
            <a:off x="179388" y="2997200"/>
            <a:ext cx="5976937" cy="53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Один из двух голов Зинедина Зидана (в центре с мячом) в финале против бразильцев. Франция. 1998 г. </a:t>
            </a:r>
          </a:p>
        </p:txBody>
      </p:sp>
      <p:sp>
        <p:nvSpPr>
          <p:cNvPr id="97289" name="Text Box 9"/>
          <p:cNvSpPr txBox="1">
            <a:spLocks noChangeArrowheads="1"/>
          </p:cNvSpPr>
          <p:nvPr/>
        </p:nvSpPr>
        <p:spPr bwMode="auto">
          <a:xfrm>
            <a:off x="2771775" y="4797425"/>
            <a:ext cx="5834063" cy="1165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матче за первое место сошлись сборные Бразилии и Германии. Победу одержали бразильцы (2:0), которые и стали новыми чемпионами Мира по футболу. </a:t>
            </a:r>
          </a:p>
        </p:txBody>
      </p:sp>
      <p:pic>
        <p:nvPicPr>
          <p:cNvPr id="97290" name="Picture 10" descr="Чемпионат Мира 2002. Япония - Корея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221163"/>
            <a:ext cx="1325562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91" name="Text Box 11"/>
          <p:cNvSpPr txBox="1">
            <a:spLocks noChangeArrowheads="1"/>
          </p:cNvSpPr>
          <p:nvPr/>
        </p:nvSpPr>
        <p:spPr bwMode="auto">
          <a:xfrm>
            <a:off x="250825" y="6237288"/>
            <a:ext cx="2592388" cy="53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Эмблема чемпионата 2002 г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8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9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7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/>
      <p:bldP spid="97285" grpId="0"/>
      <p:bldP spid="97287" grpId="0"/>
      <p:bldP spid="97288" grpId="0"/>
      <p:bldP spid="97289" grpId="0"/>
      <p:bldP spid="9729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141538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FF9933"/>
                </a:solidFill>
              </a:rPr>
              <a:t>Чемпионаты Европы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580063" y="188913"/>
            <a:ext cx="3384550" cy="6381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Самый древний источник – это летописи династии Хань, что в </a:t>
            </a:r>
            <a:r>
              <a:rPr lang="ru-RU" sz="2400" b="1" smtClean="0"/>
              <a:t>Древнем Китае</a:t>
            </a:r>
            <a:r>
              <a:rPr lang="ru-RU" sz="2400" smtClean="0"/>
              <a:t>. Им более 2000 лет. Там найдены первые описания игры </a:t>
            </a:r>
            <a:r>
              <a:rPr lang="ru-RU" sz="2400" b="1" smtClean="0">
                <a:solidFill>
                  <a:srgbClr val="FF9933"/>
                </a:solidFill>
              </a:rPr>
              <a:t>Цу Чу</a:t>
            </a:r>
            <a:r>
              <a:rPr lang="ru-RU" sz="2400" smtClean="0"/>
              <a:t> («толкать ногой»), напоминающей футбол. Об этой игре известно довольно мало – то, что в игре были ворота и вратарь, то, что игра была частью физической подготовки солдат. </a:t>
            </a:r>
          </a:p>
        </p:txBody>
      </p:sp>
      <p:pic>
        <p:nvPicPr>
          <p:cNvPr id="10244" name="Picture 4" descr="football_hist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20713"/>
            <a:ext cx="5095875" cy="5688012"/>
          </a:xfrm>
          <a:prstGeom prst="rect">
            <a:avLst/>
          </a:prstGeom>
          <a:noFill/>
          <a:ln w="25400">
            <a:solidFill>
              <a:srgbClr val="0000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250825" y="333375"/>
            <a:ext cx="6192838" cy="155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spcBef>
                <a:spcPct val="50000"/>
              </a:spcBef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Вторым по значимости турниром в футбольном мире для национальных сборных считается чемпионат Европы. В 1958 г. конгресс УЕФА принял решение устраивать Кубок Европы.</a:t>
            </a:r>
          </a:p>
        </p:txBody>
      </p:sp>
      <p:pic>
        <p:nvPicPr>
          <p:cNvPr id="99334" name="Picture 6" descr="Кубок Чемпионата Европы по футбол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188913"/>
            <a:ext cx="1693862" cy="28797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1979613" y="2276475"/>
            <a:ext cx="482441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r">
              <a:spcBef>
                <a:spcPct val="50000"/>
              </a:spcBef>
              <a:defRPr/>
            </a:pPr>
            <a:r>
              <a:rPr lang="ru-RU" sz="20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Кубок Чемпионата Европы по футболу</a:t>
            </a: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</a:p>
        </p:txBody>
      </p:sp>
      <p:sp>
        <p:nvSpPr>
          <p:cNvPr id="99336" name="Rectangle 8"/>
          <p:cNvSpPr>
            <a:spLocks noRot="1" noChangeArrowheads="1"/>
          </p:cNvSpPr>
          <p:nvPr/>
        </p:nvSpPr>
        <p:spPr bwMode="auto">
          <a:xfrm>
            <a:off x="468313" y="3141663"/>
            <a:ext cx="8385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6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    1960 год.  ФРАНЦИЯ</a:t>
            </a:r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2987675" y="3933825"/>
            <a:ext cx="5976938" cy="170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Первый Кубок Европы — одно из самых важных международных состязаний в истории отечественного спорта. Он принёс сборной СССР яркую и незабываемую победу над сборной Югославии ( 2 : 1 ).</a:t>
            </a:r>
          </a:p>
        </p:txBody>
      </p:sp>
      <p:pic>
        <p:nvPicPr>
          <p:cNvPr id="99338" name="Picture 10" descr="euro-19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284538"/>
            <a:ext cx="1860550" cy="266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9339" name="Text Box 11"/>
          <p:cNvSpPr txBox="1">
            <a:spLocks noChangeArrowheads="1"/>
          </p:cNvSpPr>
          <p:nvPr/>
        </p:nvSpPr>
        <p:spPr bwMode="auto">
          <a:xfrm>
            <a:off x="0" y="6021388"/>
            <a:ext cx="3995738" cy="749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Сборная СССР - первый обладатель кубка Европы. Круг почёта в Лужниках. 1960г.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9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9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9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99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9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/>
      <p:bldP spid="99335" grpId="0"/>
      <p:bldP spid="99336" grpId="0"/>
      <p:bldP spid="99337" grpId="0"/>
      <p:bldP spid="9933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Rectangle 4"/>
          <p:cNvSpPr>
            <a:spLocks noRot="1" noChangeArrowheads="1"/>
          </p:cNvSpPr>
          <p:nvPr/>
        </p:nvSpPr>
        <p:spPr bwMode="auto">
          <a:xfrm>
            <a:off x="323850" y="188913"/>
            <a:ext cx="49688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2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1964 год.  ИСПАНИЯ</a:t>
            </a:r>
          </a:p>
        </p:txBody>
      </p:sp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179388" y="863600"/>
            <a:ext cx="5616575" cy="170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финале сборную СССР поджидал самый опасный конкурент — сборная Испании. Победу со счётом 2 : 1 праздновали хозяева поля — за 6 мин до окончания матча они забили решающий гол. </a:t>
            </a:r>
          </a:p>
        </p:txBody>
      </p:sp>
      <p:pic>
        <p:nvPicPr>
          <p:cNvPr id="100358" name="Picture 6" descr="euro-19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188913"/>
            <a:ext cx="2952750" cy="1995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5651500" y="2276475"/>
            <a:ext cx="3241675" cy="53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Гол в ворота испанцев не помог сборной СССР </a:t>
            </a:r>
          </a:p>
        </p:txBody>
      </p:sp>
      <p:sp>
        <p:nvSpPr>
          <p:cNvPr id="100360" name="Rectangle 8"/>
          <p:cNvSpPr>
            <a:spLocks noRot="1" noChangeArrowheads="1"/>
          </p:cNvSpPr>
          <p:nvPr/>
        </p:nvSpPr>
        <p:spPr bwMode="auto">
          <a:xfrm>
            <a:off x="539750" y="2997200"/>
            <a:ext cx="49688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2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1968 год.  ИТАЛИЯ</a:t>
            </a:r>
          </a:p>
        </p:txBody>
      </p:sp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323850" y="3716338"/>
            <a:ext cx="849630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Чемпион Европы – сборная Италии.</a:t>
            </a:r>
          </a:p>
        </p:txBody>
      </p:sp>
      <p:sp>
        <p:nvSpPr>
          <p:cNvPr id="100362" name="Rectangle 10"/>
          <p:cNvSpPr>
            <a:spLocks noRot="1" noChangeArrowheads="1"/>
          </p:cNvSpPr>
          <p:nvPr/>
        </p:nvSpPr>
        <p:spPr bwMode="auto">
          <a:xfrm>
            <a:off x="755650" y="4365625"/>
            <a:ext cx="49688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2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1972 год.  БЕЛЬГИЯ</a:t>
            </a:r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395288" y="5084763"/>
            <a:ext cx="8497887" cy="896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четвёртом первенстве Европы сборная СССР вновь, как и восемь лет назад, заняла второе место. </a:t>
            </a:r>
          </a:p>
          <a:p>
            <a:pPr marL="342900" indent="-342900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финале сборная ФРГ победила со счетом 3:0.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0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0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6" grpId="0"/>
      <p:bldP spid="100357" grpId="0"/>
      <p:bldP spid="100359" grpId="0"/>
      <p:bldP spid="100360" grpId="0"/>
      <p:bldP spid="100361" grpId="0"/>
      <p:bldP spid="100362" grpId="0"/>
      <p:bldP spid="10036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Rot="1" noChangeArrowheads="1"/>
          </p:cNvSpPr>
          <p:nvPr/>
        </p:nvSpPr>
        <p:spPr bwMode="auto">
          <a:xfrm>
            <a:off x="323850" y="188913"/>
            <a:ext cx="56165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00000"/>
              </a:lnSpc>
              <a:buClrTx/>
              <a:buFontTx/>
              <a:buNone/>
              <a:defRPr/>
            </a:pPr>
            <a:r>
              <a:rPr lang="ru-RU" sz="32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1976 год.  ЮГОСЛАВИЯ</a:t>
            </a: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323850" y="908050"/>
            <a:ext cx="8569325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Чемпионом Европы стала команда Чехословакии. </a:t>
            </a:r>
          </a:p>
        </p:txBody>
      </p:sp>
      <p:sp>
        <p:nvSpPr>
          <p:cNvPr id="101382" name="Rectangle 6"/>
          <p:cNvSpPr>
            <a:spLocks noRot="1" noChangeArrowheads="1"/>
          </p:cNvSpPr>
          <p:nvPr/>
        </p:nvSpPr>
        <p:spPr bwMode="auto">
          <a:xfrm>
            <a:off x="3132138" y="1628775"/>
            <a:ext cx="56165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2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1980 год.  ИТАЛИЯ</a:t>
            </a:r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250825" y="2563813"/>
            <a:ext cx="8569325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Чемпион Европы - команда ФРГ. </a:t>
            </a:r>
          </a:p>
        </p:txBody>
      </p:sp>
      <p:sp>
        <p:nvSpPr>
          <p:cNvPr id="101384" name="Rectangle 8"/>
          <p:cNvSpPr>
            <a:spLocks noRot="1" noChangeArrowheads="1"/>
          </p:cNvSpPr>
          <p:nvPr/>
        </p:nvSpPr>
        <p:spPr bwMode="auto">
          <a:xfrm>
            <a:off x="250825" y="3213100"/>
            <a:ext cx="56165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00000"/>
              </a:lnSpc>
              <a:buClrTx/>
              <a:buFontTx/>
              <a:buNone/>
              <a:defRPr/>
            </a:pPr>
            <a:r>
              <a:rPr lang="ru-RU" sz="32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1984 год.  ФРАНЦИЯ</a:t>
            </a:r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2627313" y="4005263"/>
            <a:ext cx="6265862" cy="197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just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финале испанская сборная уступила великолепной команде Франции со счётом 0:2. Особенно хорош был капитан французской сборной Мишель Платини, который в финальном турнире забил девять мячей. Этот рекорд чемпионатов Европы не превзойдён до сих пор. </a:t>
            </a:r>
          </a:p>
        </p:txBody>
      </p:sp>
      <p:pic>
        <p:nvPicPr>
          <p:cNvPr id="101386" name="Picture 10" descr="Чемпионат Европы по футболу 1984 - Франц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933825"/>
            <a:ext cx="1485900" cy="215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0" y="6165850"/>
            <a:ext cx="4067175" cy="53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Мишель Платини, капитан команды, победившей на ЧЕ 1984 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1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/>
      <p:bldP spid="101381" grpId="0"/>
      <p:bldP spid="101382" grpId="0"/>
      <p:bldP spid="101383" grpId="0"/>
      <p:bldP spid="101384" grpId="0"/>
      <p:bldP spid="101385" grpId="0"/>
      <p:bldP spid="10138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Rot="1" noChangeArrowheads="1"/>
          </p:cNvSpPr>
          <p:nvPr/>
        </p:nvSpPr>
        <p:spPr bwMode="auto">
          <a:xfrm>
            <a:off x="323850" y="188913"/>
            <a:ext cx="56165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00000"/>
              </a:lnSpc>
              <a:buClrTx/>
              <a:buFontTx/>
              <a:buNone/>
              <a:defRPr/>
            </a:pPr>
            <a:r>
              <a:rPr lang="ru-RU" sz="32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1988 год.  ФРГ</a:t>
            </a: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395288" y="1052513"/>
            <a:ext cx="5400675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Финал: СССР – Нидерланды. Счет 0:2. </a:t>
            </a:r>
          </a:p>
        </p:txBody>
      </p:sp>
      <p:pic>
        <p:nvPicPr>
          <p:cNvPr id="102406" name="Picture 6" descr="euro-19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188913"/>
            <a:ext cx="2592388" cy="1873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755650" y="1749425"/>
            <a:ext cx="511175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Сборная Нидерландов, чемпион Европы 1988 г. </a:t>
            </a:r>
          </a:p>
        </p:txBody>
      </p:sp>
      <p:sp>
        <p:nvSpPr>
          <p:cNvPr id="102408" name="Rectangle 8"/>
          <p:cNvSpPr>
            <a:spLocks noRot="1" noChangeArrowheads="1"/>
          </p:cNvSpPr>
          <p:nvPr/>
        </p:nvSpPr>
        <p:spPr bwMode="auto">
          <a:xfrm>
            <a:off x="3203575" y="2565400"/>
            <a:ext cx="56165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lnSpc>
                <a:spcPct val="100000"/>
              </a:lnSpc>
              <a:buClrTx/>
              <a:buFontTx/>
              <a:buNone/>
              <a:defRPr/>
            </a:pPr>
            <a:r>
              <a:rPr lang="ru-RU" sz="32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1992 год.  ШВЕЦИЯ</a:t>
            </a:r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539750" y="3284538"/>
            <a:ext cx="828040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Дания выиграла со счётом 2:0. </a:t>
            </a:r>
          </a:p>
        </p:txBody>
      </p:sp>
      <p:sp>
        <p:nvSpPr>
          <p:cNvPr id="102410" name="Rectangle 10"/>
          <p:cNvSpPr>
            <a:spLocks noRot="1" noChangeArrowheads="1"/>
          </p:cNvSpPr>
          <p:nvPr/>
        </p:nvSpPr>
        <p:spPr bwMode="auto">
          <a:xfrm>
            <a:off x="539750" y="3860800"/>
            <a:ext cx="56165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00000"/>
              </a:lnSpc>
              <a:buClrTx/>
              <a:buFontTx/>
              <a:buNone/>
              <a:defRPr/>
            </a:pPr>
            <a:r>
              <a:rPr lang="ru-RU" sz="32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1996 год.  АНГЛИЯ</a:t>
            </a:r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2987675" y="4941888"/>
            <a:ext cx="5905500" cy="896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финале встретились чешские и немецкие футболисты. Германия победила со счетом 1:0.</a:t>
            </a:r>
          </a:p>
        </p:txBody>
      </p:sp>
      <p:sp>
        <p:nvSpPr>
          <p:cNvPr id="102413" name="Text Box 13"/>
          <p:cNvSpPr txBox="1">
            <a:spLocks noChangeArrowheads="1"/>
          </p:cNvSpPr>
          <p:nvPr/>
        </p:nvSpPr>
        <p:spPr bwMode="auto">
          <a:xfrm>
            <a:off x="0" y="6308725"/>
            <a:ext cx="3348038" cy="53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Французские болельщики на чемпионате Европы 1996 г </a:t>
            </a:r>
          </a:p>
        </p:txBody>
      </p:sp>
      <p:pic>
        <p:nvPicPr>
          <p:cNvPr id="46091" name="Picture 14" descr="euro-19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508500"/>
            <a:ext cx="252095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2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/>
      <p:bldP spid="102405" grpId="0"/>
      <p:bldP spid="102407" grpId="0"/>
      <p:bldP spid="102408" grpId="0"/>
      <p:bldP spid="102409" grpId="0"/>
      <p:bldP spid="10241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Rot="1" noChangeArrowheads="1"/>
          </p:cNvSpPr>
          <p:nvPr/>
        </p:nvSpPr>
        <p:spPr bwMode="auto">
          <a:xfrm>
            <a:off x="2195513" y="188913"/>
            <a:ext cx="6156325" cy="863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buClrTx/>
              <a:buFontTx/>
              <a:buNone/>
              <a:defRPr/>
            </a:pPr>
            <a:r>
              <a:rPr lang="ru-RU" sz="32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2000 год.  БЕЛЬГИЯ и НИДЕРЛАНДЫ</a:t>
            </a: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3635375" y="1916113"/>
            <a:ext cx="4968875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Победила команда Франции.</a:t>
            </a:r>
          </a:p>
        </p:txBody>
      </p:sp>
      <p:pic>
        <p:nvPicPr>
          <p:cNvPr id="103430" name="Picture 6" descr="euro-2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920750"/>
            <a:ext cx="2087563" cy="1787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3431" name="Text Box 7"/>
          <p:cNvSpPr txBox="1">
            <a:spLocks noChangeArrowheads="1"/>
          </p:cNvSpPr>
          <p:nvPr/>
        </p:nvSpPr>
        <p:spPr bwMode="auto">
          <a:xfrm>
            <a:off x="250825" y="2740025"/>
            <a:ext cx="3529013" cy="544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Тренер сборной Франции </a:t>
            </a:r>
          </a:p>
          <a:p>
            <a:pPr marL="342900" indent="-342900">
              <a:spcBef>
                <a:spcPct val="5000"/>
              </a:spcBef>
              <a:defRPr/>
            </a:pPr>
            <a:r>
              <a:rPr lang="ru-RU" sz="1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Роже Лемерр с кубком в руках </a:t>
            </a:r>
          </a:p>
        </p:txBody>
      </p:sp>
      <p:sp>
        <p:nvSpPr>
          <p:cNvPr id="103432" name="Rectangle 8"/>
          <p:cNvSpPr>
            <a:spLocks noRot="1" noChangeArrowheads="1"/>
          </p:cNvSpPr>
          <p:nvPr/>
        </p:nvSpPr>
        <p:spPr bwMode="auto">
          <a:xfrm>
            <a:off x="1476375" y="3429000"/>
            <a:ext cx="6408738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00000"/>
              </a:lnSpc>
              <a:buClrTx/>
              <a:buFontTx/>
              <a:buNone/>
              <a:defRPr/>
            </a:pPr>
            <a:r>
              <a:rPr lang="ru-RU" sz="3200" b="1" i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2004 год.  ПОРТУГАЛИЯ</a:t>
            </a:r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754063" y="4476750"/>
            <a:ext cx="5113337" cy="1165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4000">
            <a:spAutoFit/>
          </a:bodyPr>
          <a:lstStyle/>
          <a:p>
            <a:pPr marL="342900" indent="-342900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финале чемпионата сошлись сборные Португалии и Греции. </a:t>
            </a:r>
          </a:p>
          <a:p>
            <a:pPr marL="342900" indent="-342900"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marL="342900" indent="-342900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Команда Греции – чемпион Европы.</a:t>
            </a:r>
          </a:p>
        </p:txBody>
      </p:sp>
      <p:pic>
        <p:nvPicPr>
          <p:cNvPr id="103434" name="Picture 10" descr="euro2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4005263"/>
            <a:ext cx="20320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03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/>
      <p:bldP spid="103429" grpId="0"/>
      <p:bldP spid="103431" grpId="0"/>
      <p:bldP spid="103432" grpId="0"/>
      <p:bldP spid="10343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Великие клубы России</a:t>
            </a:r>
          </a:p>
        </p:txBody>
      </p:sp>
      <p:sp>
        <p:nvSpPr>
          <p:cNvPr id="109571" name="Содержимое 2"/>
          <p:cNvSpPr>
            <a:spLocks noGrp="1"/>
          </p:cNvSpPr>
          <p:nvPr>
            <p:ph idx="4294967295"/>
          </p:nvPr>
        </p:nvSpPr>
        <p:spPr>
          <a:xfrm>
            <a:off x="900113" y="1268413"/>
            <a:ext cx="8007350" cy="1655762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/>
              <a:t>Центральный спортивный клуб армии</a:t>
            </a:r>
            <a:r>
              <a:rPr lang="ru-RU" smtClean="0"/>
              <a:t> (</a:t>
            </a:r>
            <a:r>
              <a:rPr lang="ru-RU" b="1" smtClean="0"/>
              <a:t>ЦСКА</a:t>
            </a:r>
            <a:r>
              <a:rPr lang="ru-RU" smtClean="0"/>
              <a:t>, </a:t>
            </a:r>
            <a:r>
              <a:rPr lang="ru-RU" b="1" smtClean="0"/>
              <a:t>ЦСКА Москва</a:t>
            </a:r>
            <a:r>
              <a:rPr lang="ru-RU" smtClean="0"/>
              <a:t>). ЦСКА в 2004-05 году выиграл кубок УЕФА.</a:t>
            </a:r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48132" name="Рисунок 3" descr="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3143250"/>
            <a:ext cx="42862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Содержимое 2"/>
          <p:cNvSpPr>
            <a:spLocks noGrp="1"/>
          </p:cNvSpPr>
          <p:nvPr>
            <p:ph idx="4294967295"/>
          </p:nvPr>
        </p:nvSpPr>
        <p:spPr>
          <a:xfrm>
            <a:off x="900113" y="260350"/>
            <a:ext cx="8007350" cy="4191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/>
              <a:t>Зенит(Санкт-Петербург) стал обладателем кубка УЕФА 2007-08.</a:t>
            </a:r>
          </a:p>
        </p:txBody>
      </p:sp>
      <p:pic>
        <p:nvPicPr>
          <p:cNvPr id="49155" name="Рисунок 3" descr="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120900"/>
            <a:ext cx="5505450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smtClean="0"/>
              <a:t>Самые известные игроки Английской премьер-лиги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071813" y="1500188"/>
            <a:ext cx="6072187" cy="47863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vi-VN" sz="3000" b="1" smtClean="0"/>
              <a:t>Криштиа́ну Рона́лду</a:t>
            </a:r>
            <a:r>
              <a:rPr lang="en-US" sz="3000" smtClean="0"/>
              <a:t> </a:t>
            </a:r>
            <a:r>
              <a:rPr lang="ru-RU" sz="3000" smtClean="0"/>
              <a:t>- </a:t>
            </a:r>
            <a:r>
              <a:rPr lang="vi-VN" sz="3000" smtClean="0">
                <a:hlinkClick r:id="rId2" tooltip="Португалия"/>
              </a:rPr>
              <a:t>португальский</a:t>
            </a:r>
            <a:r>
              <a:rPr lang="vi-VN" sz="3000" smtClean="0"/>
              <a:t> </a:t>
            </a:r>
            <a:r>
              <a:rPr lang="vi-VN" sz="3000" smtClean="0">
                <a:hlinkClick r:id="rId3" tooltip="Футбол"/>
              </a:rPr>
              <a:t>футболист</a:t>
            </a:r>
            <a:r>
              <a:rPr lang="vi-VN" sz="3000" smtClean="0"/>
              <a:t>, выступающий за </a:t>
            </a:r>
            <a:r>
              <a:rPr lang="vi-VN" sz="3000" smtClean="0">
                <a:hlinkClick r:id="rId4" tooltip="Англия"/>
              </a:rPr>
              <a:t>английский</a:t>
            </a:r>
            <a:r>
              <a:rPr lang="vi-VN" sz="3000" smtClean="0"/>
              <a:t> клуб «</a:t>
            </a:r>
            <a:r>
              <a:rPr lang="vi-VN" sz="3000" smtClean="0">
                <a:hlinkClick r:id="rId5" tooltip="Манчестер Юнайтед"/>
              </a:rPr>
              <a:t>Манчестер Юнайтед</a:t>
            </a:r>
            <a:r>
              <a:rPr lang="vi-VN" sz="3000" smtClean="0"/>
              <a:t>» и </a:t>
            </a:r>
            <a:r>
              <a:rPr lang="vi-VN" sz="3000" smtClean="0">
                <a:hlinkClick r:id="rId6" tooltip="Сборная Португалии по футболу"/>
              </a:rPr>
              <a:t>сборную Португалии</a:t>
            </a:r>
            <a:r>
              <a:rPr lang="vi-VN" sz="3000" smtClean="0"/>
              <a:t>. </a:t>
            </a:r>
            <a:endParaRPr lang="ru-RU" sz="30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 smtClean="0"/>
              <a:t>В </a:t>
            </a:r>
            <a:r>
              <a:rPr lang="ru-RU" sz="3000" smtClean="0">
                <a:hlinkClick r:id="rId7" tooltip="2008 год"/>
              </a:rPr>
              <a:t>2008 году</a:t>
            </a:r>
            <a:r>
              <a:rPr lang="ru-RU" sz="3000" smtClean="0"/>
              <a:t> был признан лучшим игроком </a:t>
            </a:r>
            <a:r>
              <a:rPr lang="ru-RU" sz="3000" smtClean="0">
                <a:hlinkClick r:id="rId8" tooltip="Лига чемпионов УЕФА"/>
              </a:rPr>
              <a:t>Лиги чемпионов УЕФА</a:t>
            </a:r>
            <a:r>
              <a:rPr lang="ru-RU" sz="3000" smtClean="0"/>
              <a:t>, получил «</a:t>
            </a:r>
            <a:r>
              <a:rPr lang="ru-RU" sz="3000" smtClean="0">
                <a:hlinkClick r:id="rId9" tooltip="Золотой мяч (France Football)"/>
              </a:rPr>
              <a:t>Золотой мяч</a:t>
            </a:r>
            <a:r>
              <a:rPr lang="ru-RU" sz="3000" smtClean="0"/>
              <a:t>» как лучший футболист Европы и награду «</a:t>
            </a:r>
            <a:r>
              <a:rPr lang="ru-RU" sz="3000" smtClean="0">
                <a:hlinkClick r:id="rId10" tooltip="Игрок года ФИФА"/>
              </a:rPr>
              <a:t>Игрок года ФИФА</a:t>
            </a:r>
            <a:r>
              <a:rPr lang="ru-RU" sz="3000" smtClean="0"/>
              <a:t>» как лучший футболист мира.</a:t>
            </a:r>
          </a:p>
        </p:txBody>
      </p:sp>
      <p:pic>
        <p:nvPicPr>
          <p:cNvPr id="50180" name="Рисунок 8" descr="250px-Cristiano_Ronaldo_%28cropped%29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5250" y="1714500"/>
            <a:ext cx="3079750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Содержимое 2"/>
          <p:cNvSpPr>
            <a:spLocks noGrp="1"/>
          </p:cNvSpPr>
          <p:nvPr>
            <p:ph idx="4294967295"/>
          </p:nvPr>
        </p:nvSpPr>
        <p:spPr>
          <a:xfrm>
            <a:off x="4000500" y="285750"/>
            <a:ext cx="4686300" cy="584041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Стивен Джеррард (Англия)считается одним из сильнейших </a:t>
            </a:r>
            <a:r>
              <a:rPr lang="ru-RU" smtClean="0">
                <a:hlinkClick r:id="rId2" tooltip="Полузащитник (футбол)"/>
              </a:rPr>
              <a:t>полузащитников</a:t>
            </a:r>
            <a:r>
              <a:rPr lang="ru-RU" smtClean="0"/>
              <a:t> в современном футболе. Обычно играет в центре поля, но иногда выступает на позиции правого полузащитника.</a:t>
            </a:r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51203" name="Рисунок 3" descr="300px-The_big_4-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143000"/>
            <a:ext cx="3857625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Содержимое 2"/>
          <p:cNvSpPr>
            <a:spLocks noGrp="1"/>
          </p:cNvSpPr>
          <p:nvPr>
            <p:ph idx="4294967295"/>
          </p:nvPr>
        </p:nvSpPr>
        <p:spPr>
          <a:xfrm>
            <a:off x="3643313" y="500063"/>
            <a:ext cx="5043487" cy="56261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Давид Бекхэм дважды занимал второе место в голосовании на звание </a:t>
            </a:r>
            <a:r>
              <a:rPr lang="ru-RU" smtClean="0">
                <a:hlinkClick r:id="rId2" tooltip="Игрок года ФИФА"/>
              </a:rPr>
              <a:t>«Игрока года» по версии ФИФА</a:t>
            </a:r>
            <a:r>
              <a:rPr lang="ru-RU" smtClean="0"/>
              <a:t>,</a:t>
            </a:r>
            <a:r>
              <a:rPr lang="ru-RU" baseline="30000" smtClean="0">
                <a:hlinkClick r:id="" action="ppaction://noaction"/>
              </a:rPr>
              <a:t>[4]</a:t>
            </a:r>
            <a:r>
              <a:rPr lang="ru-RU" smtClean="0"/>
              <a:t> а в </a:t>
            </a:r>
            <a:r>
              <a:rPr lang="ru-RU" smtClean="0">
                <a:hlinkClick r:id="rId3" tooltip="2004 год"/>
              </a:rPr>
              <a:t>2004 году</a:t>
            </a:r>
            <a:r>
              <a:rPr lang="ru-RU" smtClean="0"/>
              <a:t> он был самым высокооплачиваемым футболистом в мире.</a:t>
            </a:r>
          </a:p>
        </p:txBody>
      </p:sp>
      <p:pic>
        <p:nvPicPr>
          <p:cNvPr id="52227" name="Рисунок 3" descr="David_Beckham_Nov_11_200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1214438"/>
            <a:ext cx="2890837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292725" y="260350"/>
            <a:ext cx="3671888" cy="63373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500" smtClean="0"/>
              <a:t>Когда </a:t>
            </a:r>
            <a:r>
              <a:rPr lang="ru-RU" sz="2500" b="1" i="1" smtClean="0"/>
              <a:t>Япония</a:t>
            </a:r>
            <a:r>
              <a:rPr lang="ru-RU" sz="2500" smtClean="0"/>
              <a:t> подавала заявку на проведение чемпионата мира 2002г., среди ее аргументов был и такой любопытный факт, что еще четырнадцать веков назад в этой стране играли в </a:t>
            </a:r>
            <a:r>
              <a:rPr lang="ru-RU" sz="2500" b="1" smtClean="0">
                <a:solidFill>
                  <a:srgbClr val="FF9933"/>
                </a:solidFill>
              </a:rPr>
              <a:t>кеннатт</a:t>
            </a:r>
            <a:r>
              <a:rPr lang="ru-RU" sz="2500" smtClean="0"/>
              <a:t> — игру в мяч, чем-то похожую на современный футбол. Конечно, за столько веков правила игры сильно изменились, но факт остается фактом</a:t>
            </a:r>
            <a:r>
              <a:rPr lang="ru-RU" sz="2400" smtClean="0"/>
              <a:t>.</a:t>
            </a:r>
          </a:p>
        </p:txBody>
      </p:sp>
      <p:pic>
        <p:nvPicPr>
          <p:cNvPr id="11269" name="Picture 5" descr="football_his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836613"/>
            <a:ext cx="4824413" cy="4897437"/>
          </a:xfrm>
          <a:prstGeom prst="rect">
            <a:avLst/>
          </a:prstGeom>
          <a:noFill/>
          <a:ln w="31750">
            <a:solidFill>
              <a:srgbClr val="00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smtClean="0"/>
              <a:t>Самые известные игроки Российской премьер-лиги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429125" y="1643063"/>
            <a:ext cx="4257675" cy="4929187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200" b="1" smtClean="0"/>
              <a:t>Андре́й Серге́евич Арша́вин</a:t>
            </a:r>
            <a:r>
              <a:rPr lang="ru-RU" sz="2200" smtClean="0"/>
              <a:t> (</a:t>
            </a:r>
            <a:r>
              <a:rPr lang="ru-RU" sz="2200" smtClean="0">
                <a:hlinkClick r:id="rId2" tooltip="29 мая"/>
              </a:rPr>
              <a:t>29 мая</a:t>
            </a:r>
            <a:r>
              <a:rPr lang="ru-RU" sz="2200" smtClean="0"/>
              <a:t> </a:t>
            </a:r>
            <a:r>
              <a:rPr lang="ru-RU" sz="2200" smtClean="0">
                <a:hlinkClick r:id="rId3" tooltip="1981"/>
              </a:rPr>
              <a:t>1981</a:t>
            </a:r>
            <a:r>
              <a:rPr lang="ru-RU" sz="2200" smtClean="0"/>
              <a:t>, </a:t>
            </a:r>
            <a:r>
              <a:rPr lang="ru-RU" sz="2200" smtClean="0">
                <a:hlinkClick r:id="rId4" tooltip="Санкт-Петербург"/>
              </a:rPr>
              <a:t>Ленинград</a:t>
            </a:r>
            <a:r>
              <a:rPr lang="ru-RU" sz="2200" smtClean="0"/>
              <a:t>) — </a:t>
            </a:r>
            <a:r>
              <a:rPr lang="ru-RU" sz="2200" smtClean="0">
                <a:hlinkClick r:id="rId5" tooltip="Россия"/>
              </a:rPr>
              <a:t>российский</a:t>
            </a:r>
            <a:r>
              <a:rPr lang="ru-RU" sz="2200" smtClean="0"/>
              <a:t> </a:t>
            </a:r>
            <a:r>
              <a:rPr lang="ru-RU" sz="2200" smtClean="0">
                <a:hlinkClick r:id="rId6" tooltip="Футбол"/>
              </a:rPr>
              <a:t>футболист</a:t>
            </a:r>
            <a:r>
              <a:rPr lang="ru-RU" sz="2200" smtClean="0"/>
              <a:t>, </a:t>
            </a:r>
            <a:r>
              <a:rPr lang="ru-RU" sz="2200" smtClean="0">
                <a:hlinkClick r:id="rId7" tooltip="Заслуженный мастер спорта России"/>
              </a:rPr>
              <a:t>заслуженный мастер спорта России</a:t>
            </a:r>
            <a:r>
              <a:rPr lang="ru-RU" sz="2200" smtClean="0"/>
              <a:t> (2008). Играет на позициях второго </a:t>
            </a:r>
            <a:r>
              <a:rPr lang="ru-RU" sz="2200" smtClean="0">
                <a:hlinkClick r:id="rId8" tooltip="Нападающий (футбол)"/>
              </a:rPr>
              <a:t>нападающего</a:t>
            </a:r>
            <a:r>
              <a:rPr lang="ru-RU" sz="2200" smtClean="0"/>
              <a:t>, плеймейкера, </a:t>
            </a:r>
            <a:r>
              <a:rPr lang="ru-RU" sz="2200" smtClean="0">
                <a:hlinkClick r:id="rId9" tooltip="Полузащитник (футбол)"/>
              </a:rPr>
              <a:t>атакующего полузащитника</a:t>
            </a:r>
            <a:r>
              <a:rPr lang="ru-RU" sz="2200" smtClean="0"/>
              <a:t>. При тренере </a:t>
            </a:r>
            <a:r>
              <a:rPr lang="ru-RU" sz="2200" smtClean="0">
                <a:hlinkClick r:id="rId10" tooltip="Хиддинк, Гус"/>
              </a:rPr>
              <a:t>Гусе Хиддинке</a:t>
            </a:r>
            <a:r>
              <a:rPr lang="ru-RU" sz="2200" smtClean="0"/>
              <a:t> стал одним из основных игроков </a:t>
            </a:r>
            <a:r>
              <a:rPr lang="ru-RU" sz="2200" smtClean="0">
                <a:hlinkClick r:id="rId11" tooltip="Сборная России по футболу"/>
              </a:rPr>
              <a:t>национальной команды России</a:t>
            </a:r>
            <a:r>
              <a:rPr lang="ru-RU" sz="2200" smtClean="0"/>
              <a:t>. С февраля </a:t>
            </a:r>
            <a:r>
              <a:rPr lang="ru-RU" sz="2200" smtClean="0">
                <a:hlinkClick r:id="rId12" tooltip="2009 год"/>
              </a:rPr>
              <a:t>2009 года</a:t>
            </a:r>
            <a:r>
              <a:rPr lang="ru-RU" sz="2200" smtClean="0"/>
              <a:t> является игроком </a:t>
            </a:r>
            <a:r>
              <a:rPr lang="ru-RU" sz="2200" smtClean="0">
                <a:hlinkClick r:id="rId13" tooltip="Лондон"/>
              </a:rPr>
              <a:t>лондонского</a:t>
            </a:r>
            <a:r>
              <a:rPr lang="ru-RU" sz="2200" smtClean="0"/>
              <a:t> «</a:t>
            </a:r>
            <a:r>
              <a:rPr lang="ru-RU" sz="2200" smtClean="0">
                <a:hlinkClick r:id="rId14" tooltip="Арсенал (футбольный клуб, Лондон)"/>
              </a:rPr>
              <a:t>Арсенала</a:t>
            </a:r>
            <a:r>
              <a:rPr lang="ru-RU" sz="2200" smtClean="0"/>
              <a:t>». До этого девять лет играл за </a:t>
            </a:r>
            <a:r>
              <a:rPr lang="ru-RU" sz="2200" smtClean="0">
                <a:hlinkClick r:id="rId4" tooltip="Санкт-Петербург"/>
              </a:rPr>
              <a:t>Санкт-Петербургский</a:t>
            </a:r>
            <a:r>
              <a:rPr lang="ru-RU" sz="2200" smtClean="0"/>
              <a:t> «</a:t>
            </a:r>
            <a:r>
              <a:rPr lang="ru-RU" sz="2200" smtClean="0">
                <a:hlinkClick r:id="rId15" tooltip="Зенит (футбольный клуб, Санкт-Петербург)"/>
              </a:rPr>
              <a:t>Зенит</a:t>
            </a:r>
            <a:r>
              <a:rPr lang="ru-RU" sz="2200" smtClean="0"/>
              <a:t>».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200" smtClean="0"/>
          </a:p>
        </p:txBody>
      </p:sp>
      <p:pic>
        <p:nvPicPr>
          <p:cNvPr id="53252" name="Рисунок 3" descr="76771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1643063"/>
            <a:ext cx="4370388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143250" y="500063"/>
            <a:ext cx="5543550" cy="607218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000" b="1" smtClean="0"/>
              <a:t>Ю́рий Валенти́нович Жирко́в</a:t>
            </a:r>
            <a:r>
              <a:rPr lang="ru-RU" sz="3000" smtClean="0"/>
              <a:t> (</a:t>
            </a:r>
            <a:r>
              <a:rPr lang="ru-RU" sz="3000" smtClean="0">
                <a:hlinkClick r:id="rId2" tooltip="20 августа"/>
              </a:rPr>
              <a:t>20 августа</a:t>
            </a:r>
            <a:r>
              <a:rPr lang="ru-RU" sz="3000" smtClean="0"/>
              <a:t> </a:t>
            </a:r>
            <a:r>
              <a:rPr lang="ru-RU" sz="3000" smtClean="0">
                <a:hlinkClick r:id="rId3" tooltip="1983"/>
              </a:rPr>
              <a:t>1983</a:t>
            </a:r>
            <a:r>
              <a:rPr lang="ru-RU" sz="3000" smtClean="0"/>
              <a:t>, </a:t>
            </a:r>
            <a:r>
              <a:rPr lang="ru-RU" sz="3000" smtClean="0">
                <a:hlinkClick r:id="rId4" tooltip="Тамбов"/>
              </a:rPr>
              <a:t>Тамбов</a:t>
            </a:r>
            <a:r>
              <a:rPr lang="ru-RU" sz="3000" smtClean="0"/>
              <a:t>) — </a:t>
            </a:r>
            <a:r>
              <a:rPr lang="ru-RU" sz="3000" smtClean="0">
                <a:hlinkClick r:id="rId5" tooltip="Россия"/>
              </a:rPr>
              <a:t>российский</a:t>
            </a:r>
            <a:r>
              <a:rPr lang="ru-RU" sz="3000" smtClean="0"/>
              <a:t> </a:t>
            </a:r>
            <a:r>
              <a:rPr lang="ru-RU" sz="3000" smtClean="0">
                <a:hlinkClick r:id="rId6" tooltip="Футбол"/>
              </a:rPr>
              <a:t>футболист</a:t>
            </a:r>
            <a:r>
              <a:rPr lang="ru-RU" sz="3000" smtClean="0"/>
              <a:t>, </a:t>
            </a:r>
            <a:r>
              <a:rPr lang="ru-RU" sz="3000" smtClean="0">
                <a:hlinkClick r:id="rId7" tooltip="Заслуженный мастер спорта России"/>
              </a:rPr>
              <a:t>заслуженный мастер спорта России</a:t>
            </a:r>
            <a:r>
              <a:rPr lang="ru-RU" sz="3000" smtClean="0"/>
              <a:t> (2005).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 smtClean="0"/>
              <a:t>В настоящее время выступает за </a:t>
            </a:r>
            <a:r>
              <a:rPr lang="ru-RU" sz="3000" smtClean="0">
                <a:hlinkClick r:id="rId8" tooltip="ЦСКА (футбольный клуб, Москва)"/>
              </a:rPr>
              <a:t>московский ЦСКА</a:t>
            </a:r>
            <a:r>
              <a:rPr lang="ru-RU" sz="3000" smtClean="0"/>
              <a:t> и </a:t>
            </a:r>
            <a:r>
              <a:rPr lang="ru-RU" sz="3000" smtClean="0">
                <a:hlinkClick r:id="rId9" tooltip="Сборная России по футболу"/>
              </a:rPr>
              <a:t>сборную России</a:t>
            </a:r>
            <a:r>
              <a:rPr lang="ru-RU" sz="30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 smtClean="0"/>
              <a:t>Двукратный </a:t>
            </a:r>
            <a:r>
              <a:rPr lang="ru-RU" sz="3000" smtClean="0">
                <a:hlinkClick r:id="rId10" tooltip="Чемпионат России по футболу"/>
              </a:rPr>
              <a:t>чемпион России</a:t>
            </a:r>
            <a:r>
              <a:rPr lang="ru-RU" sz="3000" smtClean="0"/>
              <a:t>, трёхкратный обладатель </a:t>
            </a:r>
            <a:r>
              <a:rPr lang="ru-RU" sz="3000" smtClean="0">
                <a:hlinkClick r:id="rId11" tooltip="Кубок России по футболу"/>
              </a:rPr>
              <a:t>кубка России</a:t>
            </a:r>
            <a:r>
              <a:rPr lang="ru-RU" sz="3000" smtClean="0"/>
              <a:t>, обладатель </a:t>
            </a:r>
            <a:r>
              <a:rPr lang="ru-RU" sz="3000" smtClean="0">
                <a:hlinkClick r:id="rId12" tooltip="Кубок УЕФА"/>
              </a:rPr>
              <a:t>кубка УЕФА</a:t>
            </a:r>
            <a:r>
              <a:rPr lang="ru-RU" sz="3000" smtClean="0"/>
              <a:t>, бронзовый призёр </a:t>
            </a:r>
            <a:r>
              <a:rPr lang="ru-RU" sz="3000" smtClean="0">
                <a:hlinkClick r:id="rId13" tooltip="Чемпионат Европы по футболу 2008"/>
              </a:rPr>
              <a:t>чемпионата Европы 2008</a:t>
            </a:r>
            <a:r>
              <a:rPr lang="ru-RU" sz="30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000" smtClean="0"/>
          </a:p>
        </p:txBody>
      </p:sp>
      <p:pic>
        <p:nvPicPr>
          <p:cNvPr id="54275" name="Рисунок 3" descr="150px-Y-Zhirkov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71500" y="1500188"/>
            <a:ext cx="2333625" cy="451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Сборная России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29063" y="1214438"/>
            <a:ext cx="4757737" cy="528637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700" smtClean="0"/>
              <a:t>Наивысшим достижением сборной стало 3-4 место (разделенное с </a:t>
            </a:r>
            <a:r>
              <a:rPr lang="ru-RU" sz="2700" smtClean="0">
                <a:hlinkClick r:id="rId2" tooltip="Турция"/>
              </a:rPr>
              <a:t>Турцией</a:t>
            </a:r>
            <a:r>
              <a:rPr lang="ru-RU" sz="2700" smtClean="0"/>
              <a:t>) </a:t>
            </a:r>
            <a:r>
              <a:rPr lang="ru-RU" sz="2700" smtClean="0">
                <a:hlinkClick r:id="rId3" tooltip="Чемпионат Европы по футболу 2008 года"/>
              </a:rPr>
              <a:t>на чемпионате Европы 2008</a:t>
            </a:r>
            <a:r>
              <a:rPr lang="ru-RU" sz="2700" smtClean="0"/>
              <a:t>, принесшее бронзовые медали (с 1984 года на чемпионате Европы матч за третье место не проводится). К этому успеху её привёл голландский тренер </a:t>
            </a:r>
            <a:r>
              <a:rPr lang="ru-RU" sz="2700" smtClean="0">
                <a:hlinkClick r:id="rId4" tooltip="Гус Хиддинк"/>
              </a:rPr>
              <a:t>Гус Хиддинк</a:t>
            </a:r>
            <a:r>
              <a:rPr lang="ru-RU" sz="2700" smtClean="0"/>
              <a:t>, возглавивший команду перед началом цикла.</a:t>
            </a:r>
          </a:p>
        </p:txBody>
      </p:sp>
      <p:pic>
        <p:nvPicPr>
          <p:cNvPr id="55300" name="Рисунок 3" descr="100px-Russian_Football_Union_svg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50" y="1714500"/>
            <a:ext cx="2500313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Фанаты сборной Англии</a:t>
            </a:r>
          </a:p>
        </p:txBody>
      </p:sp>
      <p:sp>
        <p:nvSpPr>
          <p:cNvPr id="118787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Английские фанаты зарекомендовали себя как самые буйные в мире.</a:t>
            </a:r>
          </a:p>
        </p:txBody>
      </p:sp>
      <p:pic>
        <p:nvPicPr>
          <p:cNvPr id="56324" name="Рисунок 3" descr="pictur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3068638"/>
            <a:ext cx="46672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Вывод</a:t>
            </a:r>
          </a:p>
        </p:txBody>
      </p:sp>
      <p:sp>
        <p:nvSpPr>
          <p:cNvPr id="119811" name="Содержимое 2"/>
          <p:cNvSpPr>
            <a:spLocks noGrp="1"/>
          </p:cNvSpPr>
          <p:nvPr>
            <p:ph idx="4294967295"/>
          </p:nvPr>
        </p:nvSpPr>
        <p:spPr>
          <a:xfrm>
            <a:off x="468313" y="0"/>
            <a:ext cx="8229600" cy="34178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smtClean="0"/>
              <a:t>Футбол одна из древнейших игр и до сих пор остаётся одной из самых популярных игр в мире.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smtClean="0"/>
              <a:t>Английский футбол превосходит Российский как и во внутреннем чемпионате так и на европейской и мировой арене.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smtClean="0"/>
              <a:t>Но всё же в нашей стране футбол продолжает развиваться и мы надеемся, что и Россия когда-нибудь будет стоять наряду с ведущими футбольными странами.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003800" y="376238"/>
            <a:ext cx="3960813" cy="6221412"/>
          </a:xfrm>
        </p:spPr>
        <p:txBody>
          <a:bodyPr lIns="0" rIns="108000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500" smtClean="0"/>
              <a:t>		В свидетельствах современника </a:t>
            </a:r>
            <a:r>
              <a:rPr lang="ru-RU" sz="2500" b="1" smtClean="0"/>
              <a:t>Древнего Рима</a:t>
            </a:r>
            <a:r>
              <a:rPr lang="ru-RU" sz="2500" smtClean="0"/>
              <a:t> (Поллукса) нашли описание </a:t>
            </a:r>
            <a:r>
              <a:rPr lang="ru-RU" sz="2500" b="1" smtClean="0">
                <a:solidFill>
                  <a:srgbClr val="FF9933"/>
                </a:solidFill>
              </a:rPr>
              <a:t>гаспартума </a:t>
            </a:r>
            <a:r>
              <a:rPr lang="ru-RU" sz="2500" smtClean="0"/>
              <a:t>(«ручной мяч»)  – игры отдаленно напоминающей футбол.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500" smtClean="0"/>
              <a:t>Игра в </a:t>
            </a:r>
            <a:r>
              <a:rPr lang="ru-RU" sz="2500" b="1" smtClean="0"/>
              <a:t>Древнем Риме</a:t>
            </a:r>
            <a:r>
              <a:rPr lang="ru-RU" sz="2500" smtClean="0"/>
              <a:t> отличалась жестокостью. Именно благодаря римским завоевателям игра в мяч в 1 веке нашей эры стала известна на Британских островах, быстро получив признание среди коренных жителей. </a:t>
            </a:r>
          </a:p>
        </p:txBody>
      </p:sp>
      <p:pic>
        <p:nvPicPr>
          <p:cNvPr id="12292" name="Picture 4" descr="football_hist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836613"/>
            <a:ext cx="4525962" cy="5256212"/>
          </a:xfrm>
          <a:prstGeom prst="rect">
            <a:avLst/>
          </a:prstGeom>
          <a:noFill/>
          <a:ln w="25400">
            <a:solidFill>
              <a:srgbClr val="0000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64163" y="333375"/>
            <a:ext cx="3600450" cy="6308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В городах Англии в футбол играли на рыночных площа-дях и даже на узких кривых улицах. Ограничений почти никаких не существовало. Можно было играть руками и ногами, можно было хватать игрока, владею-щего мячом, сбивать его с ног. </a:t>
            </a:r>
          </a:p>
        </p:txBody>
      </p:sp>
      <p:pic>
        <p:nvPicPr>
          <p:cNvPr id="13316" name="Picture 4" descr="football_history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836613"/>
            <a:ext cx="4851400" cy="4824412"/>
          </a:xfrm>
          <a:prstGeom prst="rect">
            <a:avLst/>
          </a:prstGeom>
          <a:noFill/>
          <a:ln w="25400">
            <a:solidFill>
              <a:srgbClr val="0000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FF9933"/>
                </a:solidFill>
                <a:latin typeface="Times New Roman" pitchFamily="18" charset="0"/>
              </a:rPr>
              <a:t>История развития футбольных правил</a:t>
            </a:r>
            <a:r>
              <a:rPr lang="ru-RU" smtClean="0">
                <a:solidFill>
                  <a:srgbClr val="FF9933"/>
                </a:solidFill>
              </a:rPr>
              <a:t>.</a:t>
            </a:r>
          </a:p>
        </p:txBody>
      </p:sp>
      <p:sp>
        <p:nvSpPr>
          <p:cNvPr id="7065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916113"/>
            <a:ext cx="8521700" cy="4692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600" smtClean="0"/>
              <a:t>Первые официальные правила футбола утверждены в 1863 году.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smtClean="0"/>
              <a:t>1875 г. – штанги ворот соединили перекладиной.   В 1890 г. Запатентовано изобретение – сетка футбольных ворот.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smtClean="0"/>
              <a:t>1878 г. – появление на футбольном поле свистка.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smtClean="0"/>
              <a:t>1880 – 1881 гг. – появление на поле судьи, а с 1891 г. Судьи выходят на поле с двумя помощниками.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smtClean="0"/>
              <a:t>1891 г. – введение в действие одиннадцатиметро-вого удара.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000" i="1" smtClean="0">
                <a:solidFill>
                  <a:srgbClr val="FF9933"/>
                </a:solidFill>
                <a:latin typeface="Times New Roman" pitchFamily="18" charset="0"/>
              </a:rPr>
              <a:t>Развитие футбола в России.</a:t>
            </a:r>
          </a:p>
        </p:txBody>
      </p:sp>
      <p:sp>
        <p:nvSpPr>
          <p:cNvPr id="716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196975"/>
            <a:ext cx="8521700" cy="54721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Футбол впервые появился в России в конце XIX века. А в 1893 году 13 сентября в Санкт-Петербурге был официально сыгран первый футбольный матч России.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Но футбол в России существовал и до этого. Как и в других странах в России были игры с мячом, похожие на футбол. Играли в лаптях на льду рек или на базарных площадях кожаным мячом, набитым перьями. Одна из таких игр называлась «шалыгой»: игроки ногами стремились загнать мяч в «город» противника. Белинский писал, что «в играх и забавах русского народа отразились простодушная суровость его нравов, богатырская сила и широкий размах его чувств».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/>
    </p:bld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ru-RU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ru-RU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lnDef>
  </a:objectDefaults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1448</TotalTime>
  <Words>2534</Words>
  <Application>Microsoft Office PowerPoint</Application>
  <PresentationFormat>On-screen Show (4:3)</PresentationFormat>
  <Paragraphs>190</Paragraphs>
  <Slides>54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9" baseType="lpstr">
      <vt:lpstr>Arial</vt:lpstr>
      <vt:lpstr>Wingdings</vt:lpstr>
      <vt:lpstr>Arial Black</vt:lpstr>
      <vt:lpstr>Times New Roman</vt:lpstr>
      <vt:lpstr>Трава</vt:lpstr>
      <vt:lpstr>Ф у т б о л</vt:lpstr>
      <vt:lpstr>Slide 2</vt:lpstr>
      <vt:lpstr>История футбола и его рождение</vt:lpstr>
      <vt:lpstr>Slide 4</vt:lpstr>
      <vt:lpstr>Slide 5</vt:lpstr>
      <vt:lpstr>Slide 6</vt:lpstr>
      <vt:lpstr>Slide 7</vt:lpstr>
      <vt:lpstr>История развития футбольных правил.</vt:lpstr>
      <vt:lpstr>Развитие футбола в России.</vt:lpstr>
      <vt:lpstr>Slide 10</vt:lpstr>
      <vt:lpstr>Slide 11</vt:lpstr>
      <vt:lpstr>Slide 12</vt:lpstr>
      <vt:lpstr>Становление советского футбола.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Чемпионаты мира</vt:lpstr>
      <vt:lpstr>1930 год.  Уругвай</vt:lpstr>
      <vt:lpstr>1934 год.  Италия</vt:lpstr>
      <vt:lpstr>1938 год.  ФРАНЦИЯ</vt:lpstr>
      <vt:lpstr>1954 год.  ШВЕЙЦАРИЯ</vt:lpstr>
      <vt:lpstr>Slide 33</vt:lpstr>
      <vt:lpstr>Slide 34</vt:lpstr>
      <vt:lpstr>Slide 35</vt:lpstr>
      <vt:lpstr>Slide 36</vt:lpstr>
      <vt:lpstr>Slide 37</vt:lpstr>
      <vt:lpstr>Slide 38</vt:lpstr>
      <vt:lpstr>Чемпионаты Европы</vt:lpstr>
      <vt:lpstr>Slide 40</vt:lpstr>
      <vt:lpstr>Slide 41</vt:lpstr>
      <vt:lpstr>Slide 42</vt:lpstr>
      <vt:lpstr>Slide 43</vt:lpstr>
      <vt:lpstr>Slide 44</vt:lpstr>
      <vt:lpstr>Великие клубы России</vt:lpstr>
      <vt:lpstr>Slide 46</vt:lpstr>
      <vt:lpstr>Самые известные игроки Английской премьер-лиги</vt:lpstr>
      <vt:lpstr>Slide 48</vt:lpstr>
      <vt:lpstr>Slide 49</vt:lpstr>
      <vt:lpstr>Самые известные игроки Российской премьер-лиги</vt:lpstr>
      <vt:lpstr>Slide 51</vt:lpstr>
      <vt:lpstr>Сборная России</vt:lpstr>
      <vt:lpstr>Фанаты сборной Англии</vt:lpstr>
      <vt:lpstr>Вывод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Футбол</dc:title>
  <dc:creator>Ерофеев</dc:creator>
  <cp:lastModifiedBy>Windows User</cp:lastModifiedBy>
  <cp:revision>51</cp:revision>
  <dcterms:created xsi:type="dcterms:W3CDTF">2006-02-13T16:35:57Z</dcterms:created>
  <dcterms:modified xsi:type="dcterms:W3CDTF">2017-03-22T01:37:21Z</dcterms:modified>
</cp:coreProperties>
</file>