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5" r:id="rId1"/>
  </p:sldMasterIdLst>
  <p:sldIdLst>
    <p:sldId id="256" r:id="rId2"/>
    <p:sldId id="257" r:id="rId3"/>
    <p:sldId id="262" r:id="rId4"/>
    <p:sldId id="273" r:id="rId5"/>
    <p:sldId id="259" r:id="rId6"/>
    <p:sldId id="269" r:id="rId7"/>
    <p:sldId id="263" r:id="rId8"/>
    <p:sldId id="261" r:id="rId9"/>
    <p:sldId id="270" r:id="rId10"/>
    <p:sldId id="271" r:id="rId11"/>
    <p:sldId id="272" r:id="rId12"/>
    <p:sldId id="274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9" autoAdjust="0"/>
    <p:restoredTop sz="94678" autoAdjust="0"/>
  </p:normalViewPr>
  <p:slideViewPr>
    <p:cSldViewPr snapToGrid="0" snapToObjects="1">
      <p:cViewPr>
        <p:scale>
          <a:sx n="100" d="100"/>
          <a:sy n="100" d="100"/>
        </p:scale>
        <p:origin x="-39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CED3E41-E2DE-48B7-AD25-2C05D8372D60}" type="datetime4">
              <a:rPr lang="en-US" smtClean="0"/>
              <a:pPr/>
              <a:t>January 25,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1475" y="6429375"/>
            <a:ext cx="876300" cy="292100"/>
          </a:xfrm>
        </p:spPr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19237-00E8-48F5-9A77-8496B8A0E541}" type="datetimeFigureOut">
              <a:rPr lang="en-US" smtClean="0"/>
              <a:pPr/>
              <a:t>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60992-D05B-4846-8E6E-CA034CB4F1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19237-00E8-48F5-9A77-8496B8A0E541}" type="datetimeFigureOut">
              <a:rPr lang="en-US" smtClean="0"/>
              <a:pPr/>
              <a:t>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60992-D05B-4846-8E6E-CA034CB4F1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5489634" y="0"/>
            <a:ext cx="3393768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202C6-8B37-41F0-B3E4-774551D1C22F}" type="datetime4">
              <a:rPr lang="en-US" smtClean="0"/>
              <a:pPr/>
              <a:t>January 25,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8F78D1B-BB73-41B2-8202-C6678B761557}" type="datetime4">
              <a:rPr lang="en-US" smtClean="0"/>
              <a:pPr/>
              <a:t>January 25,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34289" y="136641"/>
            <a:ext cx="3326149" cy="6721359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11E46-B9AD-4605-BA48-F4BA770367EA}" type="datetime4">
              <a:rPr lang="en-US" smtClean="0"/>
              <a:pPr/>
              <a:t>January 25,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A4492-1D66-40E5-BF5F-8AE5B76A3760}" type="datetime4">
              <a:rPr lang="en-US" smtClean="0"/>
              <a:pPr/>
              <a:t>January 25, 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>
            <a:normAutofit/>
          </a:bodyPr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0120655-FBEF-4656-A8A9-E7D9EB4F4DEC}" type="datetime4">
              <a:rPr lang="en-US" smtClean="0"/>
              <a:pPr/>
              <a:t>January 25, 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B2BA2-D035-44CD-B6C5-345CD46C68A9}" type="datetime4">
              <a:rPr lang="en-US" smtClean="0"/>
              <a:pPr/>
              <a:t>January 25, 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712544D9-E8EB-4DFC-9BAC-8FC5CFB1A919}" type="datetime4">
              <a:rPr lang="en-US" smtClean="0"/>
              <a:pPr/>
              <a:t>January 25, 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>
            <a:normAutofit/>
          </a:bodyPr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F894904-8048-429B-BF77-F17DA8F8287B}" type="datetime4">
              <a:rPr lang="en-US" smtClean="0"/>
              <a:pPr/>
              <a:t>January 25,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</a:t>
            </a:r>
          </a:p>
          <a:p>
            <a:pPr lvl="6"/>
            <a:r>
              <a:rPr lang="en-US" dirty="0" smtClean="0"/>
              <a:t>Seventh</a:t>
            </a:r>
          </a:p>
          <a:p>
            <a:pPr lvl="7"/>
            <a:r>
              <a:rPr lang="en-US" dirty="0" smtClean="0"/>
              <a:t>Eighth</a:t>
            </a:r>
          </a:p>
          <a:p>
            <a:pPr lvl="8"/>
            <a:r>
              <a:rPr lang="en-US" dirty="0" smtClean="0"/>
              <a:t>Ninth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fld id="{6441D7B3-F7C5-4013-AC5D-399DD8DB11FA}" type="datetime4">
              <a:rPr lang="en-US" smtClean="0"/>
              <a:pPr/>
              <a:t>January 25,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4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5744759D-0EFF-4FB2-9CCE-04E00944F0F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6" r:id="rId1"/>
    <p:sldLayoutId id="2147483917" r:id="rId2"/>
    <p:sldLayoutId id="2147483918" r:id="rId3"/>
    <p:sldLayoutId id="2147483919" r:id="rId4"/>
    <p:sldLayoutId id="2147483920" r:id="rId5"/>
    <p:sldLayoutId id="2147483921" r:id="rId6"/>
    <p:sldLayoutId id="2147483922" r:id="rId7"/>
    <p:sldLayoutId id="2147483923" r:id="rId8"/>
    <p:sldLayoutId id="2147483924" r:id="rId9"/>
    <p:sldLayoutId id="2147483925" r:id="rId10"/>
    <p:sldLayoutId id="2147483926" r:id="rId11"/>
  </p:sldLayoutIdLst>
  <p:hf sldNum="0" hdr="0" ftr="0" dt="0"/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ПЕРВОЕ </a:t>
            </a:r>
            <a:r>
              <a:rPr lang="ru-RU" dirty="0"/>
              <a:t>ИМЯ РУССКОЙ МОДЫ </a:t>
            </a:r>
          </a:p>
        </p:txBody>
      </p:sp>
      <p:sp>
        <p:nvSpPr>
          <p:cNvPr id="3" name="Название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Ламанова</a:t>
            </a:r>
            <a:r>
              <a:rPr lang="ru-RU" dirty="0" smtClean="0"/>
              <a:t> надежда </a:t>
            </a:r>
            <a:r>
              <a:rPr lang="ru-RU" dirty="0" err="1" smtClean="0"/>
              <a:t>петровна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9038457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 descr="https://img.youtube.com/vi/N8xA7riPsSE/maxresdefault.jpg"/>
          <p:cNvPicPr>
            <a:picLocks noGrp="1"/>
          </p:cNvPicPr>
          <p:nvPr>
            <p:ph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58"/>
          <a:stretch/>
        </p:blipFill>
        <p:spPr bwMode="auto">
          <a:xfrm>
            <a:off x="276225" y="247651"/>
            <a:ext cx="3489325" cy="2095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Ламанова_0539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787" y="228601"/>
            <a:ext cx="4779963" cy="287750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4282280" y="3143191"/>
            <a:ext cx="475297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Женские платья к спектаклю "Анна Каренина" 1937 г. МХТ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71636" y="6428244"/>
            <a:ext cx="38322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"</a:t>
            </a:r>
            <a:r>
              <a:rPr lang="ru-RU" sz="1400" dirty="0" smtClean="0"/>
              <a:t>Безумный день, </a:t>
            </a:r>
            <a:r>
              <a:rPr lang="ru-RU" sz="1400" dirty="0"/>
              <a:t>или </a:t>
            </a:r>
            <a:r>
              <a:rPr lang="ru-RU" sz="1400" dirty="0" smtClean="0"/>
              <a:t>Женитьба </a:t>
            </a:r>
            <a:r>
              <a:rPr lang="ru-RU" sz="1400" dirty="0"/>
              <a:t>Фигаро" 1927 </a:t>
            </a:r>
            <a:r>
              <a:rPr lang="ru-RU" sz="1400" dirty="0" smtClean="0"/>
              <a:t>г. </a:t>
            </a:r>
            <a:endParaRPr lang="ru-RU" sz="1400" dirty="0"/>
          </a:p>
        </p:txBody>
      </p:sp>
      <p:pic>
        <p:nvPicPr>
          <p:cNvPr id="8" name="Рисунок 7" descr="https://lamanova.com/gallery/1-obshchiy-Zhenitba-Figaro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4" y="3543301"/>
            <a:ext cx="5227637" cy="2836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Объект 8" descr="https://avatars.mds.yandex.net/i?id=651b2b11c925aa99fc6fbb8eff35cbe1_l-8496825-images-thumbs&amp;ref=rim&amp;n=13&amp;w=1920&amp;h=1080"/>
          <p:cNvPicPr>
            <a:picLocks noGrp="1"/>
          </p:cNvPicPr>
          <p:nvPr>
            <p:ph sz="quarter" idx="14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165"/>
          <a:stretch/>
        </p:blipFill>
        <p:spPr bwMode="auto">
          <a:xfrm>
            <a:off x="6456362" y="3657035"/>
            <a:ext cx="2058988" cy="299011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180975" y="2457153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/>
              <a:t>Продолжилось после революции </a:t>
            </a:r>
            <a:endParaRPr lang="ru-RU" sz="1600" dirty="0" smtClean="0"/>
          </a:p>
          <a:p>
            <a:r>
              <a:rPr lang="ru-RU" sz="1600" dirty="0" smtClean="0"/>
              <a:t>и гражданской </a:t>
            </a:r>
            <a:r>
              <a:rPr lang="ru-RU" sz="1600" dirty="0"/>
              <a:t>войны </a:t>
            </a:r>
            <a:r>
              <a:rPr lang="ru-RU" sz="1600" dirty="0" smtClean="0"/>
              <a:t>ее </a:t>
            </a:r>
            <a:r>
              <a:rPr lang="ru-RU" sz="1600" dirty="0"/>
              <a:t>сотрудничество </a:t>
            </a:r>
            <a:endParaRPr lang="ru-RU" sz="1600" dirty="0" smtClean="0"/>
          </a:p>
          <a:p>
            <a:r>
              <a:rPr lang="ru-RU" sz="1600" dirty="0" smtClean="0"/>
              <a:t>с </a:t>
            </a:r>
            <a:r>
              <a:rPr lang="ru-RU" sz="1600" dirty="0"/>
              <a:t>театрами. </a:t>
            </a:r>
          </a:p>
        </p:txBody>
      </p:sp>
    </p:spTree>
    <p:extLst>
      <p:ext uri="{BB962C8B-B14F-4D97-AF65-F5344CB8AC3E}">
        <p14:creationId xmlns:p14="http://schemas.microsoft.com/office/powerpoint/2010/main" val="170727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ru-RU" dirty="0"/>
              <a:t>В октябре 1941 года немецко-фашистские войска стояли под Москвой. Жители спешно пытались покинуть город. Была объявлена эвакуация </a:t>
            </a:r>
            <a:r>
              <a:rPr lang="ru-RU" dirty="0" err="1"/>
              <a:t>гос.учреждений</a:t>
            </a:r>
            <a:r>
              <a:rPr lang="ru-RU" dirty="0"/>
              <a:t>, наркоматов, иностранных посольств, предприятий, учреждений культуры… </a:t>
            </a:r>
          </a:p>
          <a:p>
            <a:r>
              <a:rPr lang="ru-RU" dirty="0"/>
              <a:t>15 октября 1941 года Надежда Петровна не смогла эвакуироваться с МХАТом. </a:t>
            </a:r>
          </a:p>
        </p:txBody>
      </p:sp>
      <p:pic>
        <p:nvPicPr>
          <p:cNvPr id="7" name="Объект 6" descr="Надежда Петровна Ламанова"/>
          <p:cNvPicPr>
            <a:picLocks noGrp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224" y="889001"/>
            <a:ext cx="2941923" cy="4483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1939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76223" y="1539240"/>
            <a:ext cx="3028951" cy="4709160"/>
          </a:xfrm>
        </p:spPr>
        <p:txBody>
          <a:bodyPr/>
          <a:lstStyle/>
          <a:p>
            <a:r>
              <a:rPr lang="ru-RU" dirty="0"/>
              <a:t>К сожалению, достаточно долгое время имя Надежды Петровны Ламановой оставалось известным только в узком кругу. Но времена меняются</a:t>
            </a:r>
            <a:r>
              <a:rPr lang="ru-RU" dirty="0" smtClean="0"/>
              <a:t>…</a:t>
            </a:r>
          </a:p>
          <a:p>
            <a:endParaRPr lang="ru-RU" dirty="0"/>
          </a:p>
          <a:p>
            <a:pPr algn="ctr"/>
            <a:r>
              <a:rPr lang="ru-RU" sz="2000" dirty="0"/>
              <a:t>И Ламанова до сих пор остается одной </a:t>
            </a:r>
            <a:endParaRPr lang="ru-RU" sz="2000" dirty="0" smtClean="0"/>
          </a:p>
          <a:p>
            <a:pPr algn="ctr"/>
            <a:r>
              <a:rPr lang="ru-RU" sz="2000" dirty="0" smtClean="0"/>
              <a:t>из </a:t>
            </a:r>
            <a:r>
              <a:rPr lang="ru-RU" sz="2000" dirty="0"/>
              <a:t>самых ярких, талантливых, независимых и сильных дизайнеров в истории российской моды.</a:t>
            </a:r>
          </a:p>
          <a:p>
            <a:endParaRPr lang="ru-RU" dirty="0"/>
          </a:p>
        </p:txBody>
      </p:sp>
      <p:pic>
        <p:nvPicPr>
          <p:cNvPr id="8" name="Объект 7" descr="Модели надежды Ламановой"/>
          <p:cNvPicPr>
            <a:picLocks noGrp="1"/>
          </p:cNvPicPr>
          <p:nvPr>
            <p:ph sz="quarter" idx="1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2014060"/>
            <a:ext cx="1485900" cy="1138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porusski.me/wp-content/uploads/2016/10/header_7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174" y="1667827"/>
            <a:ext cx="5705476" cy="29698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106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4"/>
          </p:nvPr>
        </p:nvSpPr>
        <p:spPr>
          <a:xfrm>
            <a:off x="5200650" y="1298448"/>
            <a:ext cx="3667125" cy="4937760"/>
          </a:xfrm>
        </p:spPr>
        <p:txBody>
          <a:bodyPr>
            <a:normAutofit/>
          </a:bodyPr>
          <a:lstStyle/>
          <a:p>
            <a:r>
              <a:rPr lang="ru-RU" sz="1800" dirty="0"/>
              <a:t>Надежда Петровна </a:t>
            </a:r>
            <a:r>
              <a:rPr lang="ru-RU" sz="1800" dirty="0" err="1"/>
              <a:t>ЛАманова</a:t>
            </a:r>
            <a:r>
              <a:rPr lang="ru-RU" sz="1800" dirty="0"/>
              <a:t> родилась  14 декабря </a:t>
            </a:r>
            <a:r>
              <a:rPr lang="ru-RU" sz="1800" dirty="0" smtClean="0"/>
              <a:t>                         (</a:t>
            </a:r>
            <a:r>
              <a:rPr lang="ru-RU" sz="1800" dirty="0"/>
              <a:t>26 декабря по новому стилю) 1861 года в </a:t>
            </a:r>
            <a:r>
              <a:rPr lang="ru-RU" sz="1800" dirty="0" err="1"/>
              <a:t>в</a:t>
            </a:r>
            <a:r>
              <a:rPr lang="ru-RU" sz="1800" dirty="0"/>
              <a:t> деревне </a:t>
            </a:r>
            <a:r>
              <a:rPr lang="ru-RU" sz="1800" dirty="0" err="1"/>
              <a:t>Шутилово</a:t>
            </a:r>
            <a:r>
              <a:rPr lang="ru-RU" sz="1800" dirty="0"/>
              <a:t> Нижегородской губернии в обедневшей дворянской семье.  </a:t>
            </a:r>
            <a:endParaRPr lang="ru-RU" sz="1800" dirty="0" smtClean="0"/>
          </a:p>
          <a:p>
            <a:r>
              <a:rPr lang="ru-RU" sz="1800" dirty="0" smtClean="0"/>
              <a:t>Когда </a:t>
            </a:r>
            <a:r>
              <a:rPr lang="ru-RU" sz="1800" dirty="0"/>
              <a:t>Наде пришло время получать образование, </a:t>
            </a:r>
            <a:r>
              <a:rPr lang="ru-RU" sz="1800" dirty="0" smtClean="0"/>
              <a:t>                      семья </a:t>
            </a:r>
            <a:r>
              <a:rPr lang="ru-RU" sz="1800" dirty="0"/>
              <a:t>переехала из </a:t>
            </a:r>
            <a:r>
              <a:rPr lang="ru-RU" sz="1800" dirty="0" err="1"/>
              <a:t>Шутилова</a:t>
            </a:r>
            <a:r>
              <a:rPr lang="ru-RU" sz="1800" dirty="0"/>
              <a:t> </a:t>
            </a:r>
            <a:r>
              <a:rPr lang="ru-RU" sz="1800" dirty="0" smtClean="0"/>
              <a:t>     в </a:t>
            </a:r>
            <a:r>
              <a:rPr lang="ru-RU" sz="1800" dirty="0"/>
              <a:t>Нижний Новгород. Там в </a:t>
            </a:r>
            <a:r>
              <a:rPr lang="ru-RU" sz="1800" dirty="0" smtClean="0"/>
              <a:t>             1878 </a:t>
            </a:r>
            <a:r>
              <a:rPr lang="ru-RU" sz="1800" dirty="0"/>
              <a:t>году Надежда окончила Мариинскую гимназию со званием учительницы географии.</a:t>
            </a:r>
          </a:p>
        </p:txBody>
      </p:sp>
      <p:pic>
        <p:nvPicPr>
          <p:cNvPr id="9" name="Рисунок 8" descr="Здание Мариинской гимназии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4" y="1728152"/>
            <a:ext cx="4810126" cy="325342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390524" y="5144185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/>
              <a:t>Здание Мариинской гимназии. г. Нижний Новгород</a:t>
            </a:r>
          </a:p>
        </p:txBody>
      </p:sp>
    </p:spTree>
    <p:extLst>
      <p:ext uri="{BB962C8B-B14F-4D97-AF65-F5344CB8AC3E}">
        <p14:creationId xmlns:p14="http://schemas.microsoft.com/office/powerpoint/2010/main" val="3917019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>
          <a:xfrm>
            <a:off x="4410075" y="1228725"/>
            <a:ext cx="4457700" cy="5007483"/>
          </a:xfrm>
        </p:spPr>
        <p:txBody>
          <a:bodyPr/>
          <a:lstStyle/>
          <a:p>
            <a:r>
              <a:rPr lang="ru-RU" sz="1800" dirty="0"/>
              <a:t>В Москве Надежда поступает учиться на закройщицу, а затем идет работать в одну из мастерских Москвы – к известной портнихе Татьяне Степановне </a:t>
            </a:r>
            <a:r>
              <a:rPr lang="ru-RU" sz="1800" dirty="0" err="1"/>
              <a:t>Войткевич</a:t>
            </a:r>
            <a:r>
              <a:rPr lang="ru-RU" sz="1800" dirty="0"/>
              <a:t>. </a:t>
            </a:r>
          </a:p>
          <a:p>
            <a:r>
              <a:rPr lang="ru-RU" sz="1800" dirty="0"/>
              <a:t>Очень скоро она стала настолько популярна, что всего через год после начала работы, во второй половине 1885 года, смогла открыть собственное небольшое ателье . Всего за четыре года штат мастерской увеличился с 11 до 38 мастериц!</a:t>
            </a:r>
          </a:p>
          <a:p>
            <a:endParaRPr lang="ru-RU" dirty="0"/>
          </a:p>
        </p:txBody>
      </p:sp>
      <p:pic>
        <p:nvPicPr>
          <p:cNvPr id="8" name="Объект 7" descr="Ламанова и Воронина"/>
          <p:cNvPicPr>
            <a:picLocks noGrp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472" y="609601"/>
            <a:ext cx="3673677" cy="511492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381000" y="588642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/>
              <a:t>Надежда Петровна </a:t>
            </a:r>
            <a:r>
              <a:rPr lang="ru-RU" sz="1400" dirty="0" err="1"/>
              <a:t>Ламанова</a:t>
            </a:r>
            <a:r>
              <a:rPr lang="ru-RU" sz="1400" dirty="0"/>
              <a:t> (слева) </a:t>
            </a:r>
            <a:r>
              <a:rPr lang="ru-RU" sz="1200" dirty="0"/>
              <a:t>и М.С. Воронина.</a:t>
            </a:r>
          </a:p>
          <a:p>
            <a:r>
              <a:rPr lang="ru-RU" sz="1400" dirty="0"/>
              <a:t>Москва, 1885-1887 гг. </a:t>
            </a:r>
          </a:p>
        </p:txBody>
      </p:sp>
    </p:spTree>
    <p:extLst>
      <p:ext uri="{BB962C8B-B14F-4D97-AF65-F5344CB8AC3E}">
        <p14:creationId xmlns:p14="http://schemas.microsoft.com/office/powerpoint/2010/main" val="3319407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00124" y="228601"/>
            <a:ext cx="7867652" cy="476249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Платья </a:t>
            </a:r>
            <a:r>
              <a:rPr lang="ru-RU" sz="2400" dirty="0" err="1" smtClean="0"/>
              <a:t>Ламановой</a:t>
            </a:r>
            <a:r>
              <a:rPr lang="ru-RU" sz="2400" dirty="0" smtClean="0"/>
              <a:t> Н.П.</a:t>
            </a:r>
            <a:endParaRPr lang="ru-RU" sz="2400" dirty="0"/>
          </a:p>
        </p:txBody>
      </p:sp>
      <p:pic>
        <p:nvPicPr>
          <p:cNvPr id="7" name="Объект 6" descr="https://sun9-69.userapi.com/impf/c540102/v540102708/c329/KgZY43KkbRI.jpg?size=1280x692&amp;quality=96&amp;sign=dd188248e6a68b3ab23c1fa607b1873d&amp;c_uniq_tag=zHGM6FjDBQwjBXYTHkhTTKJaKNchJN-xwilqIScqAqk&amp;type=album"/>
          <p:cNvPicPr>
            <a:picLocks noGrp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423" y="3756247"/>
            <a:ext cx="5581651" cy="294935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images11.graziamagazine.ru/upload/img_cache/859/85914c8f1525bbce1ed5d0dccc3e2fa9_cropped_666x444.jpg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29" r="4979"/>
          <a:stretch/>
        </p:blipFill>
        <p:spPr bwMode="auto">
          <a:xfrm>
            <a:off x="7181849" y="3756247"/>
            <a:ext cx="1771651" cy="2949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avatars.dzeninfra.ru/get-zen_doc/1856956/pub_634a9c775fefe1390285e198_634a9e06596d3e28c8ee8c8f/scale_1200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3170077" y="3784551"/>
            <a:ext cx="2051367" cy="29493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s://sun6-23.userapi.com/s/v1/if1/JsfFcucvL_POHP2z6FO-h-M-dpww9SeHHXrx9HPN3znOwyojnFhdAosdJjN1_p3IiA67stU5.jpg?size=1198x1199&amp;quality=96&amp;crop=170,0,1198,1199&amp;ava=1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4" y="160238"/>
            <a:ext cx="2619375" cy="22642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s://avatars.dzeninfra.ru/get-zen_doc/1856956/pub_634a9c775fefe1390285e198_634a9e06596d3e28c8ee8c8f/scale_1200"/>
          <p:cNvPicPr/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4101783" y="852487"/>
            <a:ext cx="1679892" cy="2352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Звезда эпохи: как Надежда Ламанова стала любимым модельером императрицы и советских женщин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162" y="852486"/>
            <a:ext cx="1395413" cy="235267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7343775" y="646017"/>
            <a:ext cx="17049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платья </a:t>
            </a:r>
            <a:r>
              <a:rPr lang="ru-RU" sz="1400" dirty="0" smtClean="0"/>
              <a:t> </a:t>
            </a:r>
            <a:r>
              <a:rPr lang="ru-RU" sz="1400" dirty="0"/>
              <a:t>для императрицы</a:t>
            </a:r>
          </a:p>
        </p:txBody>
      </p:sp>
      <p:pic>
        <p:nvPicPr>
          <p:cNvPr id="13" name="Рисунок 12" descr="https://lamanova.com/gallery/platye-vecherneye-back.jpg"/>
          <p:cNvPicPr/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3" y="2581275"/>
            <a:ext cx="1512095" cy="26496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87921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819649" y="1298448"/>
            <a:ext cx="4048125" cy="4937760"/>
          </a:xfrm>
        </p:spPr>
        <p:txBody>
          <a:bodyPr/>
          <a:lstStyle/>
          <a:p>
            <a:r>
              <a:rPr lang="ru-RU" sz="1800" dirty="0"/>
              <a:t>У Надежды Петровны оказалась предпринимательская </a:t>
            </a:r>
            <a:r>
              <a:rPr lang="ru-RU" sz="1800" dirty="0" smtClean="0"/>
              <a:t>жилка</a:t>
            </a:r>
            <a:r>
              <a:rPr lang="ru-RU" sz="1800" dirty="0"/>
              <a:t>.</a:t>
            </a:r>
            <a:r>
              <a:rPr lang="ru-RU" sz="1800" dirty="0" smtClean="0"/>
              <a:t> Она </a:t>
            </a:r>
            <a:r>
              <a:rPr lang="ru-RU" sz="1800" dirty="0"/>
              <a:t>разбогатела, поскольку ей пришла в голову идея шить не только на заказ. В её доме моды впервые в России стало можно купить готовое платье, юбку, блузу. Это был прототип </a:t>
            </a:r>
            <a:r>
              <a:rPr lang="ru-RU" sz="1800" dirty="0" err="1"/>
              <a:t>массмаркета</a:t>
            </a:r>
            <a:r>
              <a:rPr lang="ru-RU" sz="1800" dirty="0" smtClean="0"/>
              <a:t>.</a:t>
            </a:r>
          </a:p>
          <a:p>
            <a:r>
              <a:rPr lang="ru-RU" sz="1800" dirty="0"/>
              <a:t>Надежда Петровна активно участвовала в различных благотворительных мероприятиях, открыла при мастерской бесплатную школу для </a:t>
            </a:r>
            <a:r>
              <a:rPr lang="ru-RU" sz="1800" dirty="0" smtClean="0"/>
              <a:t>девочек…</a:t>
            </a:r>
            <a:endParaRPr lang="ru-RU" sz="1800" dirty="0"/>
          </a:p>
          <a:p>
            <a:endParaRPr lang="ru-RU" dirty="0"/>
          </a:p>
        </p:txBody>
      </p:sp>
      <p:pic>
        <p:nvPicPr>
          <p:cNvPr id="5" name="Рисунок 4" descr="Надежда Петровна Ламанова книги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84" y="1490662"/>
            <a:ext cx="4393565" cy="33385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55942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Объект 15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5407152"/>
          </a:xfrm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Дом </a:t>
            </a:r>
            <a:r>
              <a:rPr lang="ru-RU" dirty="0" err="1"/>
              <a:t>Ламановой</a:t>
            </a:r>
            <a:r>
              <a:rPr lang="ru-RU" dirty="0"/>
              <a:t> на Тверском бульваре (до 1917 г.)</a:t>
            </a:r>
          </a:p>
        </p:txBody>
      </p:sp>
      <p:sp>
        <p:nvSpPr>
          <p:cNvPr id="17" name="Объект 16"/>
          <p:cNvSpPr>
            <a:spLocks noGrp="1"/>
          </p:cNvSpPr>
          <p:nvPr>
            <p:ph sz="quarter" idx="14"/>
          </p:nvPr>
        </p:nvSpPr>
        <p:spPr>
          <a:xfrm>
            <a:off x="4419600" y="1298448"/>
            <a:ext cx="4448175" cy="493776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Здание </a:t>
            </a:r>
            <a:r>
              <a:rPr lang="ru-RU" sz="1800" dirty="0"/>
              <a:t>было задумано одновременно как ателье с пошивочным цехом, демонстрационным залом, школой портновского дела и общего образования. </a:t>
            </a:r>
            <a:endParaRPr lang="ru-RU" sz="1800" dirty="0" smtClean="0"/>
          </a:p>
          <a:p>
            <a:r>
              <a:rPr lang="ru-RU" sz="1800" dirty="0" smtClean="0"/>
              <a:t>В </a:t>
            </a:r>
            <a:r>
              <a:rPr lang="ru-RU" sz="1800" dirty="0"/>
              <a:t>этом же доме располагались квартиры семьи  и жилые помещения для служащих</a:t>
            </a:r>
            <a:r>
              <a:rPr lang="ru-RU" sz="1800" dirty="0" smtClean="0"/>
              <a:t>.</a:t>
            </a:r>
          </a:p>
          <a:p>
            <a:endParaRPr lang="ru-RU" sz="1800" dirty="0"/>
          </a:p>
          <a:p>
            <a:r>
              <a:rPr lang="ru-RU" sz="1800" dirty="0"/>
              <a:t>Её дом стал настоящим клубом для самых великолепных женщин того времени. </a:t>
            </a:r>
          </a:p>
        </p:txBody>
      </p:sp>
      <p:pic>
        <p:nvPicPr>
          <p:cNvPr id="18" name="Рисунок 17" descr="Дом Ламановой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698371"/>
            <a:ext cx="3752850" cy="50833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32826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76225" y="2714625"/>
            <a:ext cx="3924300" cy="39624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r>
              <a:rPr lang="ru-RU" sz="1800" dirty="0"/>
              <a:t>В 1901 году друг семьи </a:t>
            </a:r>
            <a:r>
              <a:rPr lang="ru-RU" sz="1800" dirty="0" smtClean="0"/>
              <a:t>                        и </a:t>
            </a:r>
            <a:r>
              <a:rPr lang="ru-RU" sz="1800" dirty="0"/>
              <a:t>руководитель Московского Художественного театра </a:t>
            </a:r>
            <a:r>
              <a:rPr lang="ru-RU" sz="1800" dirty="0" smtClean="0"/>
              <a:t>              К.С</a:t>
            </a:r>
            <a:r>
              <a:rPr lang="ru-RU" sz="1800" dirty="0"/>
              <a:t>. Станиславский, пригласил Надежду Петровну в театр для создания костюмов к спектаклям «В мечтах» и «Вишневый сад». Сотрудничество МХАТ с </a:t>
            </a:r>
            <a:r>
              <a:rPr lang="ru-RU" sz="1800" dirty="0" err="1"/>
              <a:t>Ламановой</a:t>
            </a:r>
            <a:r>
              <a:rPr lang="ru-RU" sz="1800" dirty="0"/>
              <a:t> продлится сорок лет. </a:t>
            </a:r>
            <a:endParaRPr lang="ru-RU" sz="1800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" y="510125"/>
            <a:ext cx="2017431" cy="2684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https://avatars.dzeninfra.ru/get-zen_doc/920263/pub_5ac54232db0cd9e7e3d5901e_5ac5519c610493d7df7a5cf7/scale_1200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25" y="228601"/>
            <a:ext cx="5505450" cy="3248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Объект 7" descr="Ламанова_0542"/>
          <p:cNvPicPr>
            <a:picLocks noGrp="1"/>
          </p:cNvPicPr>
          <p:nvPr>
            <p:ph sz="quarter" idx="14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350" y="3680893"/>
            <a:ext cx="2146271" cy="299613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190625" y="6350168"/>
            <a:ext cx="4953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Платье </a:t>
            </a:r>
            <a:r>
              <a:rPr lang="ru-RU" sz="1400" dirty="0" smtClean="0"/>
              <a:t> </a:t>
            </a:r>
            <a:r>
              <a:rPr lang="ru-RU" sz="1400" dirty="0"/>
              <a:t>Фру </a:t>
            </a:r>
            <a:r>
              <a:rPr lang="ru-RU" sz="1400" dirty="0" smtClean="0"/>
              <a:t>Юлианы</a:t>
            </a:r>
            <a:r>
              <a:rPr lang="ru-RU" sz="1400" dirty="0"/>
              <a:t> </a:t>
            </a:r>
            <a:r>
              <a:rPr lang="ru-RU" sz="1400" dirty="0" smtClean="0"/>
              <a:t>из спектакля </a:t>
            </a:r>
            <a:r>
              <a:rPr lang="ru-RU" sz="1400" dirty="0"/>
              <a:t>"У жизни в лапах" в 1911 </a:t>
            </a:r>
            <a:r>
              <a:rPr lang="ru-RU" sz="1400" dirty="0" smtClean="0"/>
              <a:t>г.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129140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76225" y="1581150"/>
            <a:ext cx="4251960" cy="50482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sz="1800" dirty="0"/>
              <a:t>После Октябрьской революции, вопреки всему, </a:t>
            </a:r>
            <a:r>
              <a:rPr lang="ru-RU" sz="1800" dirty="0" err="1"/>
              <a:t>Ламанова</a:t>
            </a:r>
            <a:r>
              <a:rPr lang="ru-RU" sz="1800" dirty="0"/>
              <a:t> решила остаться на Родине. Она писала: </a:t>
            </a:r>
            <a:r>
              <a:rPr lang="ru-RU" sz="1800" i="1" dirty="0"/>
              <a:t>«Революция изменила мое имущественное положение, но она не изменила моих жизненных идей</a:t>
            </a:r>
            <a:r>
              <a:rPr lang="ru-RU" sz="1800" dirty="0"/>
              <a:t>, </a:t>
            </a:r>
            <a:r>
              <a:rPr lang="ru-RU" sz="1800" i="1" dirty="0"/>
              <a:t>а дала возможность в несравненно более широких размерах проводить их в жизнь».</a:t>
            </a:r>
            <a:r>
              <a:rPr lang="ru-RU" sz="1800" dirty="0"/>
              <a:t> </a:t>
            </a:r>
            <a:endParaRPr lang="ru-RU" sz="1800" dirty="0" smtClean="0"/>
          </a:p>
          <a:p>
            <a:r>
              <a:rPr lang="ru-RU" sz="1800" dirty="0" smtClean="0"/>
              <a:t>Мастер </a:t>
            </a:r>
            <a:r>
              <a:rPr lang="ru-RU" sz="1800" dirty="0"/>
              <a:t>роскошных нарядов для элиты начала делать новую моду для народа прямо в коммунальной квартире, куда переехала вместе с семьёй после продажи своего дома-палаццо. И делала это все с отдачей и увлеченностью. </a:t>
            </a:r>
            <a:endParaRPr lang="ru-RU" sz="1800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324" y="133352"/>
            <a:ext cx="2993803" cy="1819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https://mykaleidoscope.ru/uploads/posts/2023-05/1684855537_mykaleidoscope-ru-p-nadezhda-lamanova-platya-pinterest-39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6127" y="3009900"/>
            <a:ext cx="3076575" cy="185324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sun9-17.userapi.com/impg/ZxIeT6qeAK1gCihg44PEmFUDo-1defPk5Oc4qg/UcpMRKawxYI.jpg?size=1409x1151&amp;quality=95&amp;sign=0332696d4a0f03c0309cb58a05b642e4&amp;c_uniq_tag=0Hdk-Kio0aDWiQfSBSb9dIC1Q07XkNwSX7BqTQAgG68&amp;type=album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185" y="4682172"/>
            <a:ext cx="2856230" cy="222408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avatars.dzeninfra.ru/get-zen_doc/271828/pub_654ea5b4af6549467fdddcee_654fbd831c01af0bbc42e8c4/scale_1200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524" y="607538"/>
            <a:ext cx="3708178" cy="23091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551608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276225" y="1022351"/>
            <a:ext cx="4143375" cy="5213857"/>
          </a:xfrm>
        </p:spPr>
        <p:txBody>
          <a:bodyPr>
            <a:normAutofit/>
          </a:bodyPr>
          <a:lstStyle/>
          <a:p>
            <a:r>
              <a:rPr lang="ru-RU" sz="1800" dirty="0"/>
              <a:t>Надежда Петровна занималась и проектированием платья по идеям народного русского костюма. На Парижской выставке в 1925 году её костюмы «а-ля рус» из русских полотенец произвели настоящий фурор. Высокое жюри присудило её моделям Гран При. </a:t>
            </a:r>
            <a:endParaRPr lang="ru-RU" sz="1800" dirty="0" smtClean="0"/>
          </a:p>
          <a:p>
            <a:r>
              <a:rPr lang="ru-RU" sz="1800" dirty="0"/>
              <a:t>Международные выставки принесли ей известность, признание и награды. По её коллекциям мир узнал, что в России есть своя самобытная мода. На Родине же она по-прежнему известна и любима, теперь уже </a:t>
            </a:r>
            <a:r>
              <a:rPr lang="ru-RU" sz="1800" dirty="0" smtClean="0"/>
              <a:t>                                   не </a:t>
            </a:r>
            <a:r>
              <a:rPr lang="ru-RU" sz="1800" dirty="0"/>
              <a:t>царствующими особами, а женами советской номенклатуры и </a:t>
            </a:r>
            <a:r>
              <a:rPr lang="ru-RU" sz="1800" dirty="0" smtClean="0"/>
              <a:t>артистками. </a:t>
            </a:r>
            <a:endParaRPr lang="ru-RU" sz="1800" dirty="0"/>
          </a:p>
        </p:txBody>
      </p:sp>
      <p:pic>
        <p:nvPicPr>
          <p:cNvPr id="7" name="Объект 6" descr="https://cs6.livemaster.ru/storage/fb/b5/d97c667e4343938c82105e02e1i4.jpg"/>
          <p:cNvPicPr>
            <a:picLocks noGrp="1"/>
          </p:cNvPicPr>
          <p:nvPr>
            <p:ph sz="quarter" idx="1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1535" y="1022351"/>
            <a:ext cx="2439554" cy="341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avatars.dzeninfra.ru/get-zen_doc/3540570/pub_60573c0108506c23b0f6793b_6057cc847aafb7568382fdd9/scale_1200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205" y="228600"/>
            <a:ext cx="2147570" cy="2962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s://avatars.dzeninfra.ru/get-zen_doc/5233024/pub_6256d84345730415c99ad6a8_6256d9c7fd0ded20eccae756/scale_1200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6305" y="4360545"/>
            <a:ext cx="2871470" cy="22517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80172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ho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Сохо.thmx</Template>
  <TotalTime>1025</TotalTime>
  <Words>613</Words>
  <Application>Microsoft Office PowerPoint</Application>
  <PresentationFormat>Экран (4:3)</PresentationFormat>
  <Paragraphs>65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Soho</vt:lpstr>
      <vt:lpstr>Ламанова надежда петровна</vt:lpstr>
      <vt:lpstr>Презентация PowerPoint</vt:lpstr>
      <vt:lpstr>Презентация PowerPoint</vt:lpstr>
      <vt:lpstr>Платья Ламановой Н.П.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Рекомендации коллеге</dc:title>
  <dc:creator>Anton  Shokin</dc:creator>
  <cp:lastModifiedBy>Библиотека</cp:lastModifiedBy>
  <cp:revision>65</cp:revision>
  <dcterms:created xsi:type="dcterms:W3CDTF">2013-07-16T06:28:10Z</dcterms:created>
  <dcterms:modified xsi:type="dcterms:W3CDTF">2024-01-25T05:13:46Z</dcterms:modified>
</cp:coreProperties>
</file>