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6" r:id="rId3"/>
    <p:sldId id="257" r:id="rId4"/>
    <p:sldId id="258" r:id="rId5"/>
    <p:sldId id="277" r:id="rId6"/>
    <p:sldId id="259" r:id="rId7"/>
    <p:sldId id="265" r:id="rId8"/>
    <p:sldId id="283" r:id="rId9"/>
    <p:sldId id="285" r:id="rId10"/>
    <p:sldId id="264" r:id="rId11"/>
    <p:sldId id="263" r:id="rId12"/>
    <p:sldId id="280" r:id="rId13"/>
    <p:sldId id="281" r:id="rId14"/>
    <p:sldId id="282" r:id="rId15"/>
    <p:sldId id="262" r:id="rId16"/>
    <p:sldId id="278" r:id="rId17"/>
    <p:sldId id="287" r:id="rId18"/>
    <p:sldId id="261" r:id="rId19"/>
    <p:sldId id="260" r:id="rId20"/>
    <p:sldId id="266" r:id="rId21"/>
    <p:sldId id="267" r:id="rId22"/>
    <p:sldId id="271" r:id="rId23"/>
    <p:sldId id="272" r:id="rId24"/>
    <p:sldId id="279" r:id="rId25"/>
    <p:sldId id="273" r:id="rId26"/>
    <p:sldId id="274" r:id="rId27"/>
    <p:sldId id="275" r:id="rId28"/>
    <p:sldId id="276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97E7BF-8D9E-4CA7-B1C4-A43409F32FD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3C52BC-CA10-42CE-B15E-E1C2B33B74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uinfo=sw-1310-sh-727-fw-1085-fh-521-pd-1&amp;p=11&amp;text=%D0%9A%D1%80%D0%B0%D0%BF%D0%B8%D0%B2%D0%B8%D0%BD%20%D0%92.%20%D0%BA%D0%B0%D1%80%D1%82%D0%B8%D0%BD%D0%BA%D0%B8&amp;noreask=1&amp;pos=340&amp;rpt=simage&amp;lr=11168&amp;img_url=http://img1.labirint.ru/books/264083/big.jpg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uinfo=sw-1310-sh-727-fw-1085-fh-521-pd-1&amp;p=7&amp;text=%D0%9A%D1%80%D0%B0%D0%BF%D0%B8%D0%B2%D0%B8%D0%BD%20%D0%92.%20%D0%BA%D0%B0%D1%80%D1%82%D0%B8%D0%BD%D0%BA%D0%B8&amp;noreask=1&amp;pos=220&amp;rpt=simage&amp;lr=11168&amp;img_url=http://fantlab.ru/images/editions/small/2874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source=wiz&amp;uinfo=sw-1310-sh-727-fw-1085-fh-521-pd-1&amp;p=14&amp;text=%D0%9A%D1%80%D0%B0%D0%BF%D0%B8%D0%B2%D0%B8%D0%BD%20%D0%92.%20%D0%BA%D0%B0%D1%80%D1%82%D0%B8%D0%BD%D0%BA%D0%B8&amp;noreask=1&amp;pos=424&amp;rpt=simage&amp;lr=11168&amp;img_url=http://static2.read.ru/covers_rr/b/37/76/3467637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source=wiz&amp;uinfo=sw-1310-sh-727-fw-1085-fh-521-pd-1&amp;p=17&amp;text=%D0%9A%D1%80%D0%B0%D0%BF%D0%B8%D0%B2%D0%B8%D0%BD%20%D0%92.%20%D0%BA%D0%B0%D1%80%D1%82%D0%B8%D0%BD%D0%BA%D0%B8&amp;noreask=1&amp;pos=539&amp;rpt=simage&amp;lr=11168&amp;img_url=http://www.rulit.net/data/programs/images/vozvrashchenie-klipera-krechet-s-illyustraciyami_152877.jpg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source=wiz&amp;uinfo=sw-1310-sh-727-fw-1085-fh-521-pd-1&amp;p=9&amp;text=%D0%9A%D1%80%D0%B0%D0%BF%D0%B8%D0%B2%D0%B8%D0%BD%20%D0%92.%20%D0%BA%D0%B0%D1%80%D1%82%D0%B8%D0%BD%D0%BA%D0%B8&amp;noreask=1&amp;pos=272&amp;rpt=simage&amp;lr=11168&amp;img_url=http://www.rusf.ru/vk/cover/1979/v_noch_bp.gi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source=wiz&amp;uinfo=sw-1310-sh-727-fw-1085-fh-521-pd-1&amp;p=4&amp;text=%D0%9A%D1%80%D0%B0%D0%BF%D0%B8%D0%B2%D0%B8%D0%BD%20%D0%92.%20%D0%BA%D0%B0%D1%80%D1%82%D0%B8%D0%BD%D0%BA%D0%B8&amp;noreask=1&amp;pos=148&amp;rpt=simage&amp;lr=11168&amp;img_url=http://img.read.ru/covers_rr/b/33/70/417033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source=wiz&amp;uinfo=sw-1310-sh-727-fw-1085-fh-521-pd-1&amp;p=7&amp;text=%D0%9A%D1%80%D0%B0%D0%BF%D0%B8%D0%B2%D0%B8%D0%BD%20%D0%92.%20%D0%BA%D0%B0%D1%80%D1%82%D0%B8%D0%BD%D0%BA%D0%B8&amp;noreask=1&amp;pos=225&amp;rpt=simage&amp;lr=11168&amp;img_url=http://my-shop.ru/_files/product/2/66/657466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uinfo=sw-1310-sh-727-fw-1085-fh-521-pd-1&amp;p=13&amp;text=%D0%9A%D1%80%D0%B0%D0%BF%D0%B8%D0%B2%D0%B8%D0%BD%20%D0%92.%20%D0%BA%D0%B0%D1%80%D1%82%D0%B8%D0%BD%D0%BA%D0%B8&amp;noreask=1&amp;pos=410&amp;rpt=simage&amp;lr=11168&amp;img_url=http://www.libex.ru/dimg/31fec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uinfo=sw-1310-sh-727-fw-1085-fh-521-pd-1&amp;p=17&amp;text=%D0%9A%D1%80%D0%B0%D0%BF%D0%B8%D0%B2%D0%B8%D0%BD%20%D0%92.%20%D0%BA%D0%B0%D1%80%D1%82%D0%B8%D0%BD%D0%BA%D0%B8&amp;noreask=1&amp;pos=522&amp;rpt=simage&amp;lr=11168&amp;img_url=http://posters.ec/cover/110599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andara" pitchFamily="34" charset="0"/>
              </a:rPr>
              <a:t>Книги Владислава </a:t>
            </a:r>
            <a:r>
              <a:rPr lang="ru-RU" dirty="0" err="1" smtClean="0">
                <a:solidFill>
                  <a:srgbClr val="C00000"/>
                </a:solidFill>
                <a:latin typeface="Candara" pitchFamily="34" charset="0"/>
              </a:rPr>
              <a:t>крапивина</a:t>
            </a:r>
            <a:endParaRPr lang="ru-RU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i="1" dirty="0" smtClean="0">
                <a:latin typeface="Candara" pitchFamily="34" charset="0"/>
              </a:rPr>
              <a:t>Из фонда школьной библиотеки</a:t>
            </a:r>
          </a:p>
          <a:p>
            <a:r>
              <a:rPr lang="ru-RU" dirty="0" smtClean="0">
                <a:latin typeface="Candara" pitchFamily="34" charset="0"/>
              </a:rPr>
              <a:t>Библиографический </a:t>
            </a:r>
            <a:r>
              <a:rPr lang="ru-RU" dirty="0" smtClean="0">
                <a:latin typeface="Candara" pitchFamily="34" charset="0"/>
              </a:rPr>
              <a:t>указатель</a:t>
            </a:r>
            <a:endParaRPr lang="ru-RU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</a:t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Та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сторона, где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ветер (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повесть)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5001344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latin typeface="Candara" pitchFamily="34" charset="0"/>
              </a:rPr>
              <a:t>Пестрят </a:t>
            </a:r>
            <a:r>
              <a:rPr lang="ru-RU" sz="1600" dirty="0">
                <a:latin typeface="Candara" pitchFamily="34" charset="0"/>
              </a:rPr>
              <a:t>в небе над посёлком Береговым разноцветные квадратики воздушных змеев. "Кондор", "Фрегат", "Шмель", "Василёк", "</a:t>
            </a:r>
            <a:r>
              <a:rPr lang="ru-RU" sz="1600" dirty="0" err="1">
                <a:latin typeface="Candara" pitchFamily="34" charset="0"/>
              </a:rPr>
              <a:t>Битанго</a:t>
            </a:r>
            <a:r>
              <a:rPr lang="ru-RU" sz="1600" dirty="0">
                <a:latin typeface="Candara" pitchFamily="34" charset="0"/>
              </a:rPr>
              <a:t>", "Погонщик туч"… </a:t>
            </a:r>
            <a:r>
              <a:rPr lang="ru-RU" sz="1600" dirty="0" smtClean="0">
                <a:latin typeface="Candara" pitchFamily="34" charset="0"/>
              </a:rPr>
              <a:t> Ветры </a:t>
            </a:r>
            <a:r>
              <a:rPr lang="ru-RU" sz="1600" dirty="0">
                <a:latin typeface="Candara" pitchFamily="34" charset="0"/>
              </a:rPr>
              <a:t>и небо сдружили мальчишек-"змеевиков" - Генку Звягина, Яшку Воробьёва, Шурика Черемховского и восьмилетнего малыша Ильку по прозвищу Гонец.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 smtClean="0">
                <a:latin typeface="Candara" pitchFamily="34" charset="0"/>
              </a:rPr>
              <a:t>Однажды </a:t>
            </a:r>
            <a:r>
              <a:rPr lang="ru-RU" sz="1600" dirty="0">
                <a:latin typeface="Candara" pitchFamily="34" charset="0"/>
              </a:rPr>
              <a:t>в небе над посёлком появился большой белый змей, поднялся выше других и не отзывался на воздушные позывные. Разозлённый Генка решает проучить нахального незнакомца - хозяина белого "конверта". Так он знакомится со слепым мальчиком Владиком, и эта встреча становится поворотной в их судьбах.</a:t>
            </a:r>
            <a:br>
              <a:rPr lang="ru-RU" sz="1600" dirty="0">
                <a:latin typeface="Candara" pitchFamily="34" charset="0"/>
              </a:rPr>
            </a:br>
            <a:endParaRPr lang="ru-RU" sz="1600" dirty="0">
              <a:latin typeface="Candara" pitchFamily="34" charset="0"/>
            </a:endParaRPr>
          </a:p>
          <a:p>
            <a:endParaRPr lang="ru-RU" dirty="0"/>
          </a:p>
        </p:txBody>
      </p:sp>
      <p:pic>
        <p:nvPicPr>
          <p:cNvPr id="5" name="Объект 4" descr="http://www.zlatoriza.ru/uploads/items/big/01-12895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45638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4211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Крапивин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В. </a:t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Журавленок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и молнии: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(Роман 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>для детей и 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взрослых)               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700808"/>
            <a:ext cx="3008313" cy="4770868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>
                <a:latin typeface="Candara" pitchFamily="34" charset="0"/>
              </a:rPr>
              <a:t>Ты не знаешь, как поступить в ситуации: взрослый не прав, а ты еще маленький? Промолчать? Отойти в сторону? Или…? Ответ тебе найти помогут книги</a:t>
            </a:r>
            <a:r>
              <a:rPr lang="ru-RU" sz="1600" dirty="0" smtClean="0">
                <a:latin typeface="Candara" pitchFamily="34" charset="0"/>
              </a:rPr>
              <a:t>:</a:t>
            </a:r>
          </a:p>
          <a:p>
            <a:endParaRPr lang="ru-RU" sz="1600" dirty="0">
              <a:latin typeface="Candara" pitchFamily="34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Крапивин В. П. Журавленок и молнии:</a:t>
            </a:r>
            <a:r>
              <a:rPr lang="ru-RU" sz="2000" i="1" dirty="0">
                <a:solidFill>
                  <a:srgbClr val="C00000"/>
                </a:solidFill>
                <a:latin typeface="Candara" pitchFamily="34" charset="0"/>
              </a:rPr>
              <a:t> Роман для детей и взрослых   </a:t>
            </a:r>
            <a:endParaRPr lang="ru-RU" sz="2000" i="1" dirty="0" smtClean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Candara" pitchFamily="34" charset="0"/>
              </a:rPr>
              <a:t>             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Крапивин 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В. П. Валькины друзья и паруса:</a:t>
            </a:r>
            <a:r>
              <a:rPr lang="ru-RU" sz="2000" i="1" dirty="0">
                <a:solidFill>
                  <a:srgbClr val="C00000"/>
                </a:solidFill>
                <a:latin typeface="Candara" pitchFamily="34" charset="0"/>
              </a:rPr>
              <a:t> Повести   </a:t>
            </a:r>
            <a:endParaRPr lang="ru-RU" sz="2000" i="1" dirty="0" smtClean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Candara" pitchFamily="34" charset="0"/>
              </a:rPr>
              <a:t>                                                            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Крапивин В. П. Острова и капитаны:</a:t>
            </a:r>
            <a:r>
              <a:rPr lang="ru-RU" sz="2000" i="1" dirty="0">
                <a:solidFill>
                  <a:srgbClr val="C00000"/>
                </a:solidFill>
                <a:latin typeface="Candara" pitchFamily="34" charset="0"/>
              </a:rPr>
              <a:t> Роман в трех книгах </a:t>
            </a:r>
            <a:endParaRPr lang="ru-RU" sz="2000" dirty="0">
              <a:solidFill>
                <a:srgbClr val="C00000"/>
              </a:solidFill>
              <a:latin typeface="Candara" pitchFamily="34" charset="0"/>
            </a:endParaRPr>
          </a:p>
          <a:p>
            <a:endParaRPr lang="ru-RU" sz="1600" dirty="0">
              <a:latin typeface="Candara" pitchFamily="34" charset="0"/>
            </a:endParaRPr>
          </a:p>
        </p:txBody>
      </p:sp>
      <p:pic>
        <p:nvPicPr>
          <p:cNvPr id="5" name="Рисунок 4" descr="https://rusbuk.ru/uploads/books/935933/1f6d1f4b9212b90879d10f654c04f754a347041dMa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1320"/>
            <a:ext cx="1887855" cy="30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pinimg.com/originals/e1/b4/98/e1b498b9536af3fae0487f56bde991d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76" y="1286384"/>
            <a:ext cx="1990090" cy="279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litamarket.ru/files/u/657/6994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4218" r="4800" b="5382"/>
          <a:stretch/>
        </p:blipFill>
        <p:spPr bwMode="auto">
          <a:xfrm>
            <a:off x="4644008" y="3661151"/>
            <a:ext cx="3703687" cy="2810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7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Крапивин В. </a:t>
            </a: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Давно 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закончилась </a:t>
            </a: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осада…</a:t>
            </a:r>
            <a:r>
              <a:rPr lang="ru-RU" sz="2000" i="1" dirty="0" smtClean="0">
                <a:solidFill>
                  <a:srgbClr val="C00000"/>
                </a:solidFill>
                <a:latin typeface="Candara" pitchFamily="34" charset="0"/>
              </a:rPr>
              <a:t> (повесть)</a:t>
            </a:r>
            <a:endParaRPr lang="ru-RU" sz="2000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5001344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latin typeface="Candara" pitchFamily="34" charset="0"/>
              </a:rPr>
              <a:t>Действие </a:t>
            </a:r>
            <a:r>
              <a:rPr lang="ru-RU" sz="1600" dirty="0">
                <a:latin typeface="Candara" pitchFamily="34" charset="0"/>
              </a:rPr>
              <a:t>романа разворачивается через десять с лишним лет после окончания Крымской войны 1853-1856 годов, когда разрушенный бомбардировками и штурмами Севастополь лежал в руинах и казался почти мертвым и лишенным всякой надежды на скорое возрождение. Однако жизнь уже в ту пору брала своё…  Немногочисленные жители города строили дома, доки, мастерские, поднимали затопленные корабли, думали о возрождении флота… </a:t>
            </a:r>
          </a:p>
          <a:p>
            <a:r>
              <a:rPr lang="ru-RU" sz="1600" dirty="0">
                <a:latin typeface="Candara" pitchFamily="34" charset="0"/>
              </a:rPr>
              <a:t>Вместе со взрослыми жили в городе дети, и жизнь их была тоже непростой, с лишениями и происшествиями… И конечно – с приключениями.  Приключения эти то и дело были связаны со смертельным риском, но таковы реалии всякого военного и послевоенного детства…</a:t>
            </a:r>
          </a:p>
          <a:p>
            <a:endParaRPr lang="ru-RU" dirty="0"/>
          </a:p>
        </p:txBody>
      </p:sp>
      <p:pic>
        <p:nvPicPr>
          <p:cNvPr id="5" name="Объект 4" descr="https://www.rusf.ru/vk/cover/2004/sokrat_osada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60040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8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7177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Крапивин В.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Острова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и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капитаны (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трилогия)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3008313" cy="4497363"/>
          </a:xfrm>
        </p:spPr>
        <p:txBody>
          <a:bodyPr/>
          <a:lstStyle/>
          <a:p>
            <a:r>
              <a:rPr lang="ru-RU" sz="1600" dirty="0" smtClean="0">
                <a:latin typeface="Candara" pitchFamily="34" charset="0"/>
              </a:rPr>
              <a:t>События </a:t>
            </a:r>
            <a:r>
              <a:rPr lang="ru-RU" sz="1600" dirty="0">
                <a:latin typeface="Candara" pitchFamily="34" charset="0"/>
              </a:rPr>
              <a:t>романа уводят читателя в историю кругосветного плавания Крузенштерна и Лисянского, в дни боев за Севастополь и возвращение в наше время. Сюжет романа построен на приключениях мальчишек разных эпох, олицетворяющих идею связи </a:t>
            </a:r>
            <a:r>
              <a:rPr lang="ru-RU" sz="1600" dirty="0" smtClean="0">
                <a:latin typeface="Candara" pitchFamily="34" charset="0"/>
              </a:rPr>
              <a:t>поколений.</a:t>
            </a:r>
            <a:endParaRPr lang="ru-RU" sz="1600" dirty="0">
              <a:latin typeface="Candara" pitchFamily="34" charset="0"/>
            </a:endParaRPr>
          </a:p>
          <a:p>
            <a:endParaRPr lang="ru-RU" dirty="0"/>
          </a:p>
        </p:txBody>
      </p:sp>
      <p:pic>
        <p:nvPicPr>
          <p:cNvPr id="8" name="Объект 7" descr="https://libmir.com/i/52/392152/cover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2716"/>
            <a:ext cx="230425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oollib.net/i/92/497692/cov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23224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7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12117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/>
                <a:latin typeface="Candara" pitchFamily="34" charset="0"/>
              </a:rPr>
              <a:t>Крапивин В., Крапивин С. </a:t>
            </a:r>
            <a:br>
              <a:rPr lang="ru-RU" b="1" i="1" dirty="0" smtClean="0">
                <a:solidFill>
                  <a:srgbClr val="C00000"/>
                </a:solidFill>
                <a:effectLst/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effectLst/>
                <a:latin typeface="Candara" pitchFamily="34" charset="0"/>
              </a:rPr>
              <a:t>Алые </a:t>
            </a:r>
            <a:r>
              <a:rPr lang="ru-RU" b="1" i="1" dirty="0">
                <a:solidFill>
                  <a:srgbClr val="C00000"/>
                </a:solidFill>
                <a:effectLst/>
                <a:latin typeface="Candara" pitchFamily="34" charset="0"/>
              </a:rPr>
              <a:t>перья стрел </a:t>
            </a:r>
            <a:r>
              <a:rPr lang="ru-RU" i="1" dirty="0">
                <a:solidFill>
                  <a:srgbClr val="C00000"/>
                </a:solidFill>
                <a:effectLst/>
                <a:latin typeface="Candara" pitchFamily="34" charset="0"/>
              </a:rPr>
              <a:t>(</a:t>
            </a:r>
            <a:r>
              <a:rPr lang="ru-RU" i="1" dirty="0" smtClean="0">
                <a:solidFill>
                  <a:srgbClr val="C00000"/>
                </a:solidFill>
                <a:effectLst/>
                <a:latin typeface="Candara" pitchFamily="34" charset="0"/>
              </a:rPr>
              <a:t>трилогия) </a:t>
            </a:r>
            <a:r>
              <a:rPr lang="ru-RU" i="1" dirty="0">
                <a:solidFill>
                  <a:srgbClr val="C00000"/>
                </a:solidFill>
                <a:effectLst/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effectLst/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340768"/>
            <a:ext cx="3888432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2100" b="1" dirty="0">
                <a:latin typeface="Candara" pitchFamily="34" charset="0"/>
              </a:rPr>
              <a:t>Алые перья стрел </a:t>
            </a:r>
            <a:r>
              <a:rPr lang="ru-RU" sz="2100" b="1" dirty="0" smtClean="0">
                <a:latin typeface="Candara" pitchFamily="34" charset="0"/>
              </a:rPr>
              <a:t>: повесть</a:t>
            </a:r>
            <a:endParaRPr lang="ru-RU" sz="2100" dirty="0">
              <a:latin typeface="Candara" pitchFamily="34" charset="0"/>
            </a:endParaRPr>
          </a:p>
          <a:p>
            <a:r>
              <a:rPr lang="ru-RU" sz="2100" dirty="0">
                <a:latin typeface="Candara" pitchFamily="34" charset="0"/>
              </a:rPr>
              <a:t>1937 г. Житель сибирского городка Митька Вершинин занимается в стрелковой секции и уже в неполных 12 получил "взрослый" значок Ворошиловского стрелка. А ещё он и его друзья организовали отряд "Алые перья стрел", чтобы бороться с несправедливостями. И никто из ребят ещё не знает, что всего через четыре года начнётся война, с которой не все из них вернутся</a:t>
            </a:r>
            <a:r>
              <a:rPr lang="ru-RU" sz="2100" dirty="0" smtClean="0">
                <a:latin typeface="Candara" pitchFamily="34" charset="0"/>
              </a:rPr>
              <a:t>.</a:t>
            </a:r>
          </a:p>
          <a:p>
            <a:endParaRPr lang="ru-RU" sz="2100" dirty="0">
              <a:latin typeface="Candara" pitchFamily="34" charset="0"/>
            </a:endParaRPr>
          </a:p>
          <a:p>
            <a:r>
              <a:rPr lang="ru-RU" sz="2100" b="1" dirty="0">
                <a:latin typeface="Candara" pitchFamily="34" charset="0"/>
              </a:rPr>
              <a:t> Каникулы Вершинина-младшего (</a:t>
            </a:r>
            <a:r>
              <a:rPr lang="ru-RU" sz="2100" b="1" dirty="0" err="1">
                <a:latin typeface="Candara" pitchFamily="34" charset="0"/>
              </a:rPr>
              <a:t>Вершинины</a:t>
            </a:r>
            <a:r>
              <a:rPr lang="ru-RU" sz="2100" b="1" dirty="0">
                <a:latin typeface="Candara" pitchFamily="34" charset="0"/>
              </a:rPr>
              <a:t> старший и младший</a:t>
            </a:r>
            <a:r>
              <a:rPr lang="ru-RU" sz="2100" b="1" dirty="0" smtClean="0">
                <a:latin typeface="Candara" pitchFamily="34" charset="0"/>
              </a:rPr>
              <a:t>): повесть </a:t>
            </a:r>
            <a:endParaRPr lang="ru-RU" sz="2100" dirty="0">
              <a:latin typeface="Candara" pitchFamily="34" charset="0"/>
            </a:endParaRPr>
          </a:p>
          <a:p>
            <a:r>
              <a:rPr lang="ru-RU" sz="2100" dirty="0">
                <a:latin typeface="Candara" pitchFamily="34" charset="0"/>
              </a:rPr>
              <a:t>1945г. Снайпер Дмитрий Вершинин после ранения осел в Гродно, где стал комсомольским работником. К нему на каникулы приехал младший брат Алексей двенадцати лет от роду. В городе Лёшка познакомился с местными ребятами — 15-летним </a:t>
            </a:r>
            <a:r>
              <a:rPr lang="ru-RU" sz="2100" dirty="0" err="1">
                <a:latin typeface="Candara" pitchFamily="34" charset="0"/>
              </a:rPr>
              <a:t>Михасем</a:t>
            </a:r>
            <a:r>
              <a:rPr lang="ru-RU" sz="2100" dirty="0">
                <a:latin typeface="Candara" pitchFamily="34" charset="0"/>
              </a:rPr>
              <a:t>, 13-летним </a:t>
            </a:r>
            <a:r>
              <a:rPr lang="ru-RU" sz="2100" dirty="0" err="1">
                <a:latin typeface="Candara" pitchFamily="34" charset="0"/>
              </a:rPr>
              <a:t>Казиком</a:t>
            </a:r>
            <a:r>
              <a:rPr lang="ru-RU" sz="2100" dirty="0">
                <a:latin typeface="Candara" pitchFamily="34" charset="0"/>
              </a:rPr>
              <a:t> и ровесником </a:t>
            </a:r>
            <a:r>
              <a:rPr lang="ru-RU" sz="2100" dirty="0" err="1">
                <a:latin typeface="Candara" pitchFamily="34" charset="0"/>
              </a:rPr>
              <a:t>Стасем</a:t>
            </a:r>
            <a:r>
              <a:rPr lang="ru-RU" sz="2100" dirty="0">
                <a:latin typeface="Candara" pitchFamily="34" charset="0"/>
              </a:rPr>
              <a:t>, контуженным во время боёв за город. И вскоре ребята оказались втянуты в детективную историю, связанную с оставшимися в белорусских пущах бывшими пособниками фашистов… </a:t>
            </a:r>
          </a:p>
          <a:p>
            <a:endParaRPr lang="ru-RU" dirty="0"/>
          </a:p>
        </p:txBody>
      </p:sp>
      <p:pic>
        <p:nvPicPr>
          <p:cNvPr id="5" name="Объект 4" descr="https://static.auction.ru/offer_images/rd48/2021/12/07/08/big/5/52qSK6IJ5HZ/vladislav_krapivin_sbornik_proizvedenij_186_fajlov_fb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72916"/>
            <a:ext cx="2376264" cy="367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o.e1.ru/preview/do/91ddc2394f23a21ee6d066a2e43d5486_1541994852_981_10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3" t="49888" r="3569" b="2685"/>
          <a:stretch/>
        </p:blipFill>
        <p:spPr bwMode="auto">
          <a:xfrm>
            <a:off x="4499992" y="257546"/>
            <a:ext cx="2664296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59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5575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Крапивин В.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Летящие сказки (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повести-сказки)</a:t>
            </a:r>
            <a:r>
              <a:rPr lang="ru-RU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ndara" pitchFamily="34" charset="0"/>
              </a:rPr>
            </a:br>
            <a:endParaRPr lang="ru-RU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dirty="0" smtClean="0">
                <a:latin typeface="Candara" pitchFamily="34" charset="0"/>
              </a:rPr>
              <a:t>С </a:t>
            </a:r>
            <a:r>
              <a:rPr lang="ru-RU" sz="1600" dirty="0">
                <a:latin typeface="Candara" pitchFamily="34" charset="0"/>
              </a:rPr>
              <a:t>годами люди забывают, каково это — летать, но тогда, в детстве, летать умеют все без исключения, и не только во сне. Кажется даже, что нет              в этом ничего такого уж сложного; сгодится и старый потёртый ковёр из пыльного чулана, или воздушный змей, парящий высоко в небе,                        или маленький бумажный самолётик, или простой одуванчик: дунь на него — и полетишь…</a:t>
            </a:r>
          </a:p>
          <a:p>
            <a:endParaRPr lang="ru-RU" dirty="0"/>
          </a:p>
        </p:txBody>
      </p:sp>
      <p:pic>
        <p:nvPicPr>
          <p:cNvPr id="7" name="Объект 6" descr="http://bibliography.ufacom.ru/include/getpic.inc.php?id=w0012361&amp;type=10&amp;notfound=blank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87" y="476672"/>
            <a:ext cx="3240360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4.goods.ozstatic.by/ay/1000/697/301/10/10301697_0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105744" cy="2701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8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3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 </a:t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Ковёр-самолёт  (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повесть-сказка)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00808"/>
            <a:ext cx="3008313" cy="4752528"/>
          </a:xfrm>
        </p:spPr>
        <p:txBody>
          <a:bodyPr/>
          <a:lstStyle/>
          <a:p>
            <a:r>
              <a:rPr lang="ru-RU" sz="1600" dirty="0" smtClean="0">
                <a:latin typeface="Candara" pitchFamily="34" charset="0"/>
              </a:rPr>
              <a:t>Оказывается</a:t>
            </a:r>
            <a:r>
              <a:rPr lang="ru-RU" sz="1600" dirty="0">
                <a:latin typeface="Candara" pitchFamily="34" charset="0"/>
              </a:rPr>
              <a:t>, летать можно не только во сне. Герои сказочной повести из </a:t>
            </a:r>
            <a:r>
              <a:rPr lang="ru-RU" sz="1600" dirty="0" smtClean="0">
                <a:latin typeface="Candara" pitchFamily="34" charset="0"/>
              </a:rPr>
              <a:t>цикла «Летящие сказки» </a:t>
            </a:r>
            <a:r>
              <a:rPr lang="ru-RU" sz="1600" dirty="0">
                <a:latin typeface="Candara" pitchFamily="34" charset="0"/>
              </a:rPr>
              <a:t>— самые обыкновенные ребята. Однажды летом они нашли в старом чулане ковер и узнали его тайну. С этого момента перед друзьями открылись невероятные возможности. Их ждут захватывающие приключения и замечательные путешествия, в которых отважным «летчикам» предстоит совершить множество добрых и справедливых дел.</a:t>
            </a:r>
          </a:p>
          <a:p>
            <a:endParaRPr lang="ru-RU" dirty="0"/>
          </a:p>
        </p:txBody>
      </p:sp>
      <p:pic>
        <p:nvPicPr>
          <p:cNvPr id="5" name="Объект 4" descr="https://www.podpisnie.ru/upload/iblock/01d/ir0q1zk1v7zd0jcutvp1hh3jdffhmjd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3907377" cy="4929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8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08012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effectLst/>
                <a:latin typeface="Candara" pitchFamily="34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effectLst/>
                <a:latin typeface="Candara" pitchFamily="34" charset="0"/>
              </a:rPr>
              <a:t>Чоки-Чок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Candara" pitchFamily="34" charset="0"/>
              </a:rPr>
              <a:t>», или Рыцарь Прозрачного кота (</a:t>
            </a:r>
            <a:r>
              <a:rPr lang="ru-RU" i="1" dirty="0" smtClean="0">
                <a:solidFill>
                  <a:srgbClr val="C00000"/>
                </a:solidFill>
                <a:effectLst/>
                <a:latin typeface="Candara" pitchFamily="34" charset="0"/>
              </a:rPr>
              <a:t>повесть-сказка)</a:t>
            </a:r>
            <a:r>
              <a:rPr lang="ru-RU" i="1" dirty="0">
                <a:solidFill>
                  <a:srgbClr val="C00000"/>
                </a:solidFill>
                <a:effectLst/>
              </a:rPr>
              <a:t/>
            </a:r>
            <a:br>
              <a:rPr lang="ru-RU" i="1" dirty="0">
                <a:solidFill>
                  <a:srgbClr val="C00000"/>
                </a:solidFill>
                <a:effectLst/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3008313" cy="5256584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latin typeface="Candara" pitchFamily="34" charset="0"/>
              </a:rPr>
              <a:t>Однажды </a:t>
            </a:r>
            <a:r>
              <a:rPr lang="ru-RU" sz="1600" dirty="0">
                <a:latin typeface="Candara" pitchFamily="34" charset="0"/>
              </a:rPr>
              <a:t>летом брат и сестра Леша и Даша совершенно случайно обнаружили, что в их доме живут </a:t>
            </a:r>
            <a:r>
              <a:rPr lang="ru-RU" sz="1600" dirty="0" err="1">
                <a:latin typeface="Candara" pitchFamily="34" charset="0"/>
              </a:rPr>
              <a:t>Ыхало</a:t>
            </a:r>
            <a:r>
              <a:rPr lang="ru-RU" sz="1600" dirty="0">
                <a:latin typeface="Candara" pitchFamily="34" charset="0"/>
              </a:rPr>
              <a:t>, Тень прозрачного кота Филарета и еще целая компания необыкновенных существ. Подружившись с ними, ребята узнают о государстве </a:t>
            </a:r>
            <a:r>
              <a:rPr lang="ru-RU" sz="1600" dirty="0" err="1">
                <a:latin typeface="Candara" pitchFamily="34" charset="0"/>
              </a:rPr>
              <a:t>Астралия</a:t>
            </a:r>
            <a:r>
              <a:rPr lang="ru-RU" sz="1600" dirty="0">
                <a:latin typeface="Candara" pitchFamily="34" charset="0"/>
              </a:rPr>
              <a:t>, и по особому приглашению ее Главного мага Леша отправляется в эту сказочную страну, где его ждут невероятные приключения. Неизвестно, сумел бы он преодолеть подстерегавшие его там трудности и опасности, не зная волшебного слова «</a:t>
            </a:r>
            <a:r>
              <a:rPr lang="ru-RU" sz="1600" dirty="0" err="1">
                <a:latin typeface="Candara" pitchFamily="34" charset="0"/>
              </a:rPr>
              <a:t>чоки-чок</a:t>
            </a:r>
            <a:r>
              <a:rPr lang="ru-RU" sz="1600" dirty="0">
                <a:latin typeface="Candara" pitchFamily="34" charset="0"/>
              </a:rPr>
              <a:t>», с помощью которого можно натворить очень много чудес, если, конечно, уметь им пользоваться…</a:t>
            </a:r>
          </a:p>
          <a:p>
            <a:endParaRPr lang="ru-RU" dirty="0"/>
          </a:p>
        </p:txBody>
      </p:sp>
      <p:pic>
        <p:nvPicPr>
          <p:cNvPr id="5" name="Объект 4" descr="http://library.karelia.ru/img/storage/cover/cv366d63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456384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4378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Крапивин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В. Возвращение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клипера «Кречет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»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 (повесть)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700808"/>
            <a:ext cx="3008313" cy="4425355"/>
          </a:xfrm>
        </p:spPr>
        <p:txBody>
          <a:bodyPr/>
          <a:lstStyle/>
          <a:p>
            <a:r>
              <a:rPr lang="ru-RU" sz="1600" dirty="0">
                <a:latin typeface="Candara" pitchFamily="34" charset="0"/>
              </a:rPr>
              <a:t>Про обычных гномов знают все.  </a:t>
            </a:r>
            <a:r>
              <a:rPr lang="ru-RU" sz="1600" dirty="0" smtClean="0">
                <a:latin typeface="Candara" pitchFamily="34" charset="0"/>
              </a:rPr>
              <a:t>Они </a:t>
            </a:r>
            <a:r>
              <a:rPr lang="ru-RU" sz="1600" dirty="0">
                <a:latin typeface="Candara" pitchFamily="34" charset="0"/>
              </a:rPr>
              <a:t>обитают в пещерах, лесах, ведают подземными сокровищами.   </a:t>
            </a:r>
            <a:r>
              <a:rPr lang="ru-RU" sz="1600" dirty="0" smtClean="0">
                <a:latin typeface="Candara" pitchFamily="34" charset="0"/>
              </a:rPr>
              <a:t>Но</a:t>
            </a:r>
            <a:r>
              <a:rPr lang="ru-RU" sz="1600" dirty="0">
                <a:latin typeface="Candara" pitchFamily="34" charset="0"/>
              </a:rPr>
              <a:t> вот корабельные гномы из трюма старой шхуны «</a:t>
            </a:r>
            <a:r>
              <a:rPr lang="ru-RU" sz="1600" dirty="0" err="1">
                <a:latin typeface="Candara" pitchFamily="34" charset="0"/>
              </a:rPr>
              <a:t>Кедгаль</a:t>
            </a:r>
            <a:r>
              <a:rPr lang="ru-RU" sz="1600" dirty="0">
                <a:latin typeface="Candara" pitchFamily="34" charset="0"/>
              </a:rPr>
              <a:t>» — </a:t>
            </a:r>
            <a:r>
              <a:rPr lang="ru-RU" sz="1600" dirty="0" smtClean="0">
                <a:latin typeface="Candara" pitchFamily="34" charset="0"/>
              </a:rPr>
              <a:t>это </a:t>
            </a:r>
            <a:r>
              <a:rPr lang="ru-RU" sz="1600" dirty="0">
                <a:latin typeface="Candara" pitchFamily="34" charset="0"/>
              </a:rPr>
              <a:t>да! И все это в </a:t>
            </a:r>
            <a:r>
              <a:rPr lang="ru-RU" sz="1600" dirty="0" smtClean="0">
                <a:latin typeface="Candara" pitchFamily="34" charset="0"/>
              </a:rPr>
              <a:t>книге  «Возвращение клипера «Кречет» из цикла «Летящие сказки» </a:t>
            </a:r>
            <a:r>
              <a:rPr lang="ru-RU" sz="1600" dirty="0">
                <a:latin typeface="Candara" pitchFamily="34" charset="0"/>
              </a:rPr>
              <a:t> </a:t>
            </a:r>
            <a:r>
              <a:rPr lang="ru-RU" sz="1600" dirty="0" err="1" smtClean="0">
                <a:latin typeface="Candara" pitchFamily="34" charset="0"/>
              </a:rPr>
              <a:t>В.Крапивин</a:t>
            </a:r>
            <a:r>
              <a:rPr lang="ru-RU" sz="1600" dirty="0" err="1">
                <a:latin typeface="Candara" pitchFamily="34" charset="0"/>
              </a:rPr>
              <a:t>а</a:t>
            </a:r>
            <a:r>
              <a:rPr lang="ru-RU" sz="1600" dirty="0">
                <a:latin typeface="Candara" pitchFamily="34" charset="0"/>
              </a:rPr>
              <a:t> </a:t>
            </a:r>
            <a:endParaRPr lang="ru-RU" dirty="0"/>
          </a:p>
        </p:txBody>
      </p:sp>
      <p:pic>
        <p:nvPicPr>
          <p:cNvPr id="7" name="Объект 6" descr="http://obuk.ru/uploads/posts/2012-01/1327433126_vladislav-krapivin-vozvraschenie-klipera-krechet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45638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2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115212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Крапивин В</a:t>
            </a: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.</a:t>
            </a:r>
            <a:b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В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 ночь большого </a:t>
            </a: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прилива (</a:t>
            </a:r>
            <a:r>
              <a:rPr lang="ru-RU" sz="2000" i="1" dirty="0" smtClean="0">
                <a:solidFill>
                  <a:srgbClr val="C00000"/>
                </a:solidFill>
                <a:latin typeface="Candara" pitchFamily="34" charset="0"/>
              </a:rPr>
              <a:t>трилогия)</a:t>
            </a:r>
            <a:endParaRPr lang="ru-RU" sz="2000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268760"/>
            <a:ext cx="3178696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>
                <a:latin typeface="Candara" pitchFamily="34" charset="0"/>
              </a:rPr>
              <a:t>Если ты прочитаешь </a:t>
            </a:r>
            <a:r>
              <a:rPr lang="ru-RU" sz="1700" dirty="0" smtClean="0">
                <a:latin typeface="Candara" pitchFamily="34" charset="0"/>
              </a:rPr>
              <a:t>трилогию</a:t>
            </a:r>
            <a:r>
              <a:rPr lang="ru-RU" sz="1700" dirty="0">
                <a:latin typeface="Candara" pitchFamily="34" charset="0"/>
              </a:rPr>
              <a:t>,</a:t>
            </a:r>
            <a:r>
              <a:rPr lang="ru-RU" sz="1700" dirty="0" smtClean="0">
                <a:latin typeface="Candara" pitchFamily="34" charset="0"/>
              </a:rPr>
              <a:t>                      то </a:t>
            </a:r>
            <a:r>
              <a:rPr lang="ru-RU" sz="1700" dirty="0">
                <a:latin typeface="Candara" pitchFamily="34" charset="0"/>
              </a:rPr>
              <a:t>встретишься в развалинах старой крепости с Сережкой и его друзьями: Валеркой и Братиком, которые живут на другой планете, в другом времени. Валерке и Братику необходимо вернуться на свою планету, где идет бой и так нужны трубачи и горнисты, но сделать это очень трудно. Помочь мог настоящий друг, готовый выполнить все опасные условия вместо них. И вот Сергей на планете друзей. </a:t>
            </a:r>
            <a:r>
              <a:rPr lang="ru-RU" sz="1700" dirty="0" smtClean="0">
                <a:latin typeface="Candara" pitchFamily="34" charset="0"/>
              </a:rPr>
              <a:t>А</a:t>
            </a:r>
            <a:r>
              <a:rPr lang="ru-RU" sz="1700" dirty="0">
                <a:latin typeface="Candara" pitchFamily="34" charset="0"/>
              </a:rPr>
              <a:t> что будет потом? Будут захватывающие события, смелые действия героев, новые приключения, лабиринты, морские раковины, вечная жемчужина и много такого, от чего невозможно оторваться.</a:t>
            </a:r>
          </a:p>
          <a:p>
            <a:endParaRPr lang="ru-RU" dirty="0"/>
          </a:p>
        </p:txBody>
      </p:sp>
      <p:pic>
        <p:nvPicPr>
          <p:cNvPr id="7" name="Объект 6" descr="http://bibliography.ufacom.ru/include/getpic.inc.php?id=w0012349&amp;type=10&amp;notfound=blank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23224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dsokrat.ru/d/kollazh_krapivi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29702"/>
          <a:stretch/>
        </p:blipFill>
        <p:spPr bwMode="auto">
          <a:xfrm>
            <a:off x="4211960" y="1484784"/>
            <a:ext cx="3672409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18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f2.ppt-online.org/files2/slide/f/fXq1Oglu7jsVvyIzHtnEaA4GU8TDMLck6529h3/slide-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2" cy="5815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2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437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 Оранжевый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портрет с крапинками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>(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повесть)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r>
              <a:rPr lang="ru-RU" sz="1600" dirty="0" smtClean="0">
                <a:latin typeface="Candara" pitchFamily="34" charset="0"/>
              </a:rPr>
              <a:t>Юля </a:t>
            </a:r>
            <a:r>
              <a:rPr lang="ru-RU" sz="1600" dirty="0">
                <a:latin typeface="Candara" pitchFamily="34" charset="0"/>
              </a:rPr>
              <a:t>Молчанова приехала на практику в библиотеку </a:t>
            </a:r>
            <a:r>
              <a:rPr lang="ru-RU" sz="1600" dirty="0" err="1">
                <a:latin typeface="Candara" pitchFamily="34" charset="0"/>
              </a:rPr>
              <a:t>Верхоталья</a:t>
            </a:r>
            <a:r>
              <a:rPr lang="ru-RU" sz="1600" dirty="0">
                <a:latin typeface="Candara" pitchFamily="34" charset="0"/>
              </a:rPr>
              <a:t>. И встретила там рыжего мальчишку, </a:t>
            </a:r>
            <a:r>
              <a:rPr lang="ru-RU" sz="1600" dirty="0" err="1">
                <a:latin typeface="Candara" pitchFamily="34" charset="0"/>
              </a:rPr>
              <a:t>Фаддейку</a:t>
            </a:r>
            <a:r>
              <a:rPr lang="ru-RU" sz="1600" dirty="0">
                <a:latin typeface="Candara" pitchFamily="34" charset="0"/>
              </a:rPr>
              <a:t> </a:t>
            </a:r>
            <a:r>
              <a:rPr lang="ru-RU" sz="1600" dirty="0" err="1">
                <a:latin typeface="Candara" pitchFamily="34" charset="0"/>
              </a:rPr>
              <a:t>Сеткина</a:t>
            </a:r>
            <a:r>
              <a:rPr lang="ru-RU" sz="1600" dirty="0">
                <a:latin typeface="Candara" pitchFamily="34" charset="0"/>
              </a:rPr>
              <a:t>. Фантазёр </a:t>
            </a:r>
            <a:r>
              <a:rPr lang="ru-RU" sz="1600" dirty="0" err="1">
                <a:latin typeface="Candara" pitchFamily="34" charset="0"/>
              </a:rPr>
              <a:t>Фаддейка</a:t>
            </a:r>
            <a:r>
              <a:rPr lang="ru-RU" sz="1600" dirty="0">
                <a:latin typeface="Candara" pitchFamily="34" charset="0"/>
              </a:rPr>
              <a:t> придумал историю о марсианских воинах — </a:t>
            </a:r>
            <a:r>
              <a:rPr lang="ru-RU" sz="1600" dirty="0" err="1">
                <a:latin typeface="Candara" pitchFamily="34" charset="0"/>
              </a:rPr>
              <a:t>иттах</a:t>
            </a:r>
            <a:r>
              <a:rPr lang="ru-RU" sz="1600" dirty="0">
                <a:latin typeface="Candara" pitchFamily="34" charset="0"/>
              </a:rPr>
              <a:t>. Вот только фантазии ли это?</a:t>
            </a:r>
          </a:p>
          <a:p>
            <a:endParaRPr lang="ru-RU" dirty="0"/>
          </a:p>
        </p:txBody>
      </p:sp>
      <p:pic>
        <p:nvPicPr>
          <p:cNvPr id="5" name="Объект 4" descr="http://vce-besplatno.ru/uploads/posts/2012-01/1325860875_krapivin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2783656" cy="41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ранжевый портрет с крапинкам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1899920" cy="2529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3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 Голубятня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на жёлтой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поляне (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трилогия)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250704" cy="5145360"/>
          </a:xfrm>
        </p:spPr>
        <p:txBody>
          <a:bodyPr>
            <a:normAutofit/>
          </a:bodyPr>
          <a:lstStyle/>
          <a:p>
            <a:r>
              <a:rPr lang="ru-RU" dirty="0"/>
              <a:t>    </a:t>
            </a:r>
            <a:r>
              <a:rPr lang="ru-RU" sz="1600" dirty="0">
                <a:latin typeface="Candara" pitchFamily="34" charset="0"/>
              </a:rPr>
              <a:t>На Земле несколько измерений, которые различаются, друг от друга, какими-то интервалами времени, может большими, а может совсем крохотными. И таких измерений может быть очень много. И когда в одно из измерений приходит беда, почему бы не попросить помощи у представителя другого измерения, Вот так, по зову обычных маленьких детей с не совсем обычными способностями  космический разведчик Ярослав Родин попадает в старую голубятню на поляне заросшей одуванчиками и помогает в их борьбе с цивилизацией паразитов — «Тех, которые велят».</a:t>
            </a:r>
            <a:br>
              <a:rPr lang="ru-RU" sz="1600" dirty="0">
                <a:latin typeface="Candara" pitchFamily="34" charset="0"/>
              </a:rPr>
            </a:br>
            <a:endParaRPr lang="ru-RU" sz="1600" dirty="0">
              <a:latin typeface="Candara" pitchFamily="34" charset="0"/>
            </a:endParaRPr>
          </a:p>
        </p:txBody>
      </p:sp>
      <p:pic>
        <p:nvPicPr>
          <p:cNvPr id="6" name="Рисунок 5" descr="https://idsokrat.ru/d/kollazh_krapivi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r="34387" b="28528"/>
          <a:stretch/>
        </p:blipFill>
        <p:spPr bwMode="auto">
          <a:xfrm>
            <a:off x="4644008" y="620688"/>
            <a:ext cx="3528392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4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>
                <a:solidFill>
                  <a:srgbClr val="C00000"/>
                </a:solidFill>
                <a:latin typeface="Candara" pitchFamily="34" charset="0"/>
              </a:rPr>
              <a:t>«В глубине Великого Кристалла»</a:t>
            </a:r>
            <a:br>
              <a:rPr lang="ru-RU" sz="3600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sz="3600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/>
              <a:t>	</a:t>
            </a:r>
          </a:p>
          <a:p>
            <a:pPr marL="137160" indent="0">
              <a:buNone/>
            </a:pPr>
            <a:r>
              <a:rPr lang="ru-RU" dirty="0">
                <a:latin typeface="Candara" pitchFamily="34" charset="0"/>
              </a:rPr>
              <a:t>Пожалуй, самым известным циклом </a:t>
            </a:r>
            <a:r>
              <a:rPr lang="ru-RU" b="1" dirty="0">
                <a:latin typeface="Candara" pitchFamily="34" charset="0"/>
              </a:rPr>
              <a:t>Владислава Крапивина</a:t>
            </a:r>
            <a:r>
              <a:rPr lang="ru-RU" dirty="0">
                <a:latin typeface="Candara" pitchFamily="34" charset="0"/>
              </a:rPr>
              <a:t> можно считать цикл о Кристалле Вселенной — "В глубине Великого Кристалла". Всего в цикл входят семь основных повестей: </a:t>
            </a:r>
          </a:p>
          <a:p>
            <a:r>
              <a:rPr lang="ru-RU" dirty="0">
                <a:latin typeface="Candara" pitchFamily="34" charset="0"/>
              </a:rPr>
              <a:t>"Выстрел с монитора", </a:t>
            </a:r>
          </a:p>
          <a:p>
            <a:r>
              <a:rPr lang="ru-RU" dirty="0">
                <a:latin typeface="Candara" pitchFamily="34" charset="0"/>
              </a:rPr>
              <a:t>"Гуси, гуси, га-га-га", </a:t>
            </a:r>
          </a:p>
          <a:p>
            <a:r>
              <a:rPr lang="ru-RU" dirty="0">
                <a:latin typeface="Candara" pitchFamily="34" charset="0"/>
              </a:rPr>
              <a:t>"Застава на Якорном Поле",</a:t>
            </a:r>
          </a:p>
          <a:p>
            <a:r>
              <a:rPr lang="ru-RU" dirty="0">
                <a:latin typeface="Candara" pitchFamily="34" charset="0"/>
              </a:rPr>
              <a:t> "Крик петуха", </a:t>
            </a:r>
          </a:p>
          <a:p>
            <a:r>
              <a:rPr lang="ru-RU" dirty="0">
                <a:latin typeface="Candara" pitchFamily="34" charset="0"/>
              </a:rPr>
              <a:t>"Белый шарик Матроса Вильсона", </a:t>
            </a:r>
          </a:p>
          <a:p>
            <a:r>
              <a:rPr lang="ru-RU" dirty="0">
                <a:latin typeface="Candara" pitchFamily="34" charset="0"/>
              </a:rPr>
              <a:t>"Сказка о рыбаках и рыбках", </a:t>
            </a:r>
          </a:p>
          <a:p>
            <a:r>
              <a:rPr lang="ru-RU" dirty="0">
                <a:latin typeface="Candara" pitchFamily="34" charset="0"/>
              </a:rPr>
              <a:t>"Лоцман</a:t>
            </a:r>
            <a:r>
              <a:rPr lang="ru-RU" dirty="0" smtClean="0">
                <a:latin typeface="Candara" pitchFamily="34" charset="0"/>
              </a:rPr>
              <a:t>".</a:t>
            </a:r>
          </a:p>
          <a:p>
            <a:pPr marL="137160" indent="0">
              <a:buNone/>
            </a:pPr>
            <a:endParaRPr lang="ru-RU" dirty="0">
              <a:latin typeface="Candara" pitchFamily="34" charset="0"/>
            </a:endParaRPr>
          </a:p>
          <a:p>
            <a:pPr marL="137160" indent="0">
              <a:buNone/>
            </a:pPr>
            <a:r>
              <a:rPr lang="ru-RU" dirty="0">
                <a:latin typeface="Candara" pitchFamily="34" charset="0"/>
              </a:rPr>
              <a:t>	Наша Вселенная — это кристалл, Великий Кристалл Вселенной…   И каждая его грань — целый мир. В этих параллельных мирах история развивается чуть-чуть по-разному, но это не мешает юным жителям разных граней проникать в параллельные вселенные. Особая роль отводится некоему сообществу Хранителей - Командоров, призванному охранять таких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55679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  </a:t>
            </a:r>
            <a:b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Гуси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, гуси, </a:t>
            </a: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га-га-га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… (</a:t>
            </a:r>
            <a:r>
              <a:rPr lang="ru-RU" sz="2000" i="1" dirty="0" smtClean="0">
                <a:solidFill>
                  <a:srgbClr val="C00000"/>
                </a:solidFill>
                <a:latin typeface="Candara" pitchFamily="34" charset="0"/>
              </a:rPr>
              <a:t>повесть) </a:t>
            </a:r>
            <a:r>
              <a:rPr lang="ru-RU" sz="2000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sz="2000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68760"/>
            <a:ext cx="3008313" cy="5256584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>
                <a:latin typeface="Candara" pitchFamily="34" charset="0"/>
              </a:rPr>
              <a:t>Действие </a:t>
            </a:r>
            <a:r>
              <a:rPr lang="ru-RU" sz="1700" dirty="0">
                <a:latin typeface="Candara" pitchFamily="34" charset="0"/>
              </a:rPr>
              <a:t>повести разворачивается в недалёком будущем, </a:t>
            </a:r>
            <a:r>
              <a:rPr lang="ru-RU" sz="1700" dirty="0" smtClean="0">
                <a:latin typeface="Candara" pitchFamily="34" charset="0"/>
              </a:rPr>
              <a:t>в </a:t>
            </a:r>
            <a:r>
              <a:rPr lang="ru-RU" sz="1700" dirty="0">
                <a:latin typeface="Candara" pitchFamily="34" charset="0"/>
              </a:rPr>
              <a:t>параллельном нам мире — на соседней грани Кристалла.  </a:t>
            </a:r>
          </a:p>
          <a:p>
            <a:r>
              <a:rPr lang="ru-RU" sz="1700" dirty="0">
                <a:latin typeface="Candara" pitchFamily="34" charset="0"/>
              </a:rPr>
              <a:t>По жестоким и несправедливым правилам, действующим в государстве, Корнелий Глас должен быть казнен. В ожидании исполнения чудовищного приговора он знакомится с ребятами из тюремного интерната, которые рассказывают ему старинную сказку о легендарной земле, где можно спастись от беды… Поняв, что это не вымысел, Корнелий решается бежать, взяв с собой новых друзей. От Петра, настоятеля древнего Храма, он узнает предание о великих Хранителях вечных Законов Вселенной, учителях и защитниках всего мира.</a:t>
            </a:r>
          </a:p>
          <a:p>
            <a:endParaRPr lang="ru-RU" dirty="0"/>
          </a:p>
        </p:txBody>
      </p:sp>
      <p:pic>
        <p:nvPicPr>
          <p:cNvPr id="5" name="Объект 4" descr="http://www.kmrz.ru/catimg/36/363493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452880" cy="527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В глубине Великого Кристалл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60648"/>
            <a:ext cx="1481449" cy="230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13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 </a:t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Застава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на Якорном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поле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 (повесть)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682752" cy="547260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Candara" pitchFamily="34" charset="0"/>
              </a:rPr>
              <a:t>Действие </a:t>
            </a:r>
            <a:r>
              <a:rPr lang="ru-RU" sz="1600" dirty="0">
                <a:latin typeface="Candara" pitchFamily="34" charset="0"/>
              </a:rPr>
              <a:t>разворачивается в том же мире, что и в повести </a:t>
            </a:r>
            <a:r>
              <a:rPr lang="ru-RU" sz="1600" i="1" dirty="0">
                <a:latin typeface="Candara" pitchFamily="34" charset="0"/>
              </a:rPr>
              <a:t>"Гуси, гуси, га-га-га"</a:t>
            </a:r>
            <a:r>
              <a:rPr lang="ru-RU" sz="1600" dirty="0">
                <a:latin typeface="Candara" pitchFamily="34" charset="0"/>
              </a:rPr>
              <a:t>, только в будущем по отношению ко времени повести.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>
                <a:latin typeface="Candara" pitchFamily="34" charset="0"/>
              </a:rPr>
              <a:t>Маленький Матвей </a:t>
            </a:r>
            <a:r>
              <a:rPr lang="ru-RU" sz="1600" dirty="0" err="1">
                <a:latin typeface="Candara" pitchFamily="34" charset="0"/>
              </a:rPr>
              <a:t>Радомир</a:t>
            </a:r>
            <a:r>
              <a:rPr lang="ru-RU" sz="1600" dirty="0">
                <a:latin typeface="Candara" pitchFamily="34" charset="0"/>
              </a:rPr>
              <a:t> учится в Особом </a:t>
            </a:r>
            <a:r>
              <a:rPr lang="ru-RU" sz="1600" dirty="0" err="1">
                <a:latin typeface="Candara" pitchFamily="34" charset="0"/>
              </a:rPr>
              <a:t>суперлицее</a:t>
            </a:r>
            <a:r>
              <a:rPr lang="ru-RU" sz="1600" dirty="0">
                <a:latin typeface="Candara" pitchFamily="34" charset="0"/>
              </a:rPr>
              <a:t> для детей с особыми способностями. Почти все лицеисты — сироты, в том числе и Матвей. Мать Ёжики погибла при взрыве такси-</a:t>
            </a:r>
            <a:r>
              <a:rPr lang="ru-RU" sz="1600" dirty="0" err="1">
                <a:latin typeface="Candara" pitchFamily="34" charset="0"/>
              </a:rPr>
              <a:t>антиграва</a:t>
            </a:r>
            <a:r>
              <a:rPr lang="ru-RU" sz="1600" dirty="0">
                <a:latin typeface="Candara" pitchFamily="34" charset="0"/>
              </a:rPr>
              <a:t>, но Ёжики не верит этому. Катаясь на поезде Кольца, он слушает голос матери, объявляющий станции и однажды слышит новое незнакомое название: "Якорное поле". Выйдя на станции, он попадает на странную поляну с Кронверком, где встречает ребят-пограничников: Филиппа, Лис и Рэма. И мальчик начинает понимать, что его мать жива, а командорская община, которой принадлежит лицей, обманывает его…</a:t>
            </a:r>
          </a:p>
        </p:txBody>
      </p:sp>
      <p:pic>
        <p:nvPicPr>
          <p:cNvPr id="5" name="Объект 4" descr="https://static.auction.ru/offer_images/rd48/2020/03/05/10/big/E/E5JTqhGVSsE/626819_krapivin_v_zastava_na_jakornom_pole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528392" cy="563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8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10801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  </a:t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Крик петуха (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повесть)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3322712" cy="532859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latin typeface="Candara" pitchFamily="34" charset="0"/>
              </a:rPr>
              <a:t>Фантастическая </a:t>
            </a:r>
            <a:r>
              <a:rPr lang="ru-RU" sz="1600" dirty="0">
                <a:latin typeface="Candara" pitchFamily="34" charset="0"/>
              </a:rPr>
              <a:t>повесть из цикла «В глубине Великого Кристалла», герои которого попадают в новые приключения.</a:t>
            </a:r>
            <a:br>
              <a:rPr lang="ru-RU" sz="1600" dirty="0">
                <a:latin typeface="Candara" pitchFamily="34" charset="0"/>
              </a:rPr>
            </a:br>
            <a:r>
              <a:rPr lang="ru-RU" sz="1600" dirty="0" smtClean="0">
                <a:latin typeface="Candara" pitchFamily="34" charset="0"/>
              </a:rPr>
              <a:t>Научно-исследовательская </a:t>
            </a:r>
            <a:r>
              <a:rPr lang="ru-RU" sz="1600" dirty="0">
                <a:latin typeface="Candara" pitchFamily="34" charset="0"/>
              </a:rPr>
              <a:t>группа «Кристалл-2», в которой работает отец Витьки Мохова, бьется над проблемой перехода из одного пространства Вселенной в соседнее. Случайно Витьке, обладающему необычными способностями, удается открыть тайну перехода. Он проникает в параллельные миры и находит там друзей, с которыми преодолевает множество опасностей, развивает свои способности и учится использовать их для борьбы со злом и помощи другим. В самых сложных ситуациях на выручку ребятам приходит петух Кригер.</a:t>
            </a:r>
          </a:p>
          <a:p>
            <a:r>
              <a:rPr lang="ru-RU" sz="1600" dirty="0">
                <a:latin typeface="Candara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Объект 7" descr="https://hamleys.ru/upload/iblock/655/65509c84adfa53a1c9468992b429dd36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/>
        </p:blipFill>
        <p:spPr bwMode="auto">
          <a:xfrm>
            <a:off x="5004048" y="1268760"/>
            <a:ext cx="3652076" cy="4947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В глубине Великого Кристалл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1603375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3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936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 </a:t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Белый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шарик Матроса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Вильсона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 (повесть)</a:t>
            </a: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3682752" cy="5472608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smtClean="0">
                <a:latin typeface="Candara" pitchFamily="34" charset="0"/>
              </a:rPr>
              <a:t>Действие </a:t>
            </a:r>
            <a:r>
              <a:rPr lang="ru-RU" sz="1900" dirty="0">
                <a:latin typeface="Candara" pitchFamily="34" charset="0"/>
              </a:rPr>
              <a:t>повести начинается летом 1947 года. Девятилетний Стасик </a:t>
            </a:r>
            <a:r>
              <a:rPr lang="ru-RU" sz="1900" dirty="0" err="1">
                <a:latin typeface="Candara" pitchFamily="34" charset="0"/>
              </a:rPr>
              <a:t>Скицын</a:t>
            </a:r>
            <a:r>
              <a:rPr lang="ru-RU" sz="1900" dirty="0">
                <a:latin typeface="Candara" pitchFamily="34" charset="0"/>
              </a:rPr>
              <a:t> по прозвищу Матрос Вильсон, житель сибирского города </a:t>
            </a:r>
            <a:r>
              <a:rPr lang="ru-RU" sz="1900" dirty="0" err="1">
                <a:latin typeface="Candara" pitchFamily="34" charset="0"/>
              </a:rPr>
              <a:t>Турени</a:t>
            </a:r>
            <a:r>
              <a:rPr lang="ru-RU" sz="1900" dirty="0">
                <a:latin typeface="Candara" pitchFamily="34" charset="0"/>
              </a:rPr>
              <a:t>, мечтает о настоящем друге. И однажды с ним устанавливает контакт некто… Он называет себя Белым Шариком. Белый шарик — юная звёздочка, которая зажглась в небе параллельного мира. Но по характеру Белый шарик просто мальчишка. И однажды он и стал им, сделав выбор между яркой судьбой звезды и обычной земной дружбой.</a:t>
            </a:r>
            <a:br>
              <a:rPr lang="ru-RU" sz="1900" dirty="0">
                <a:latin typeface="Candara" pitchFamily="34" charset="0"/>
              </a:rPr>
            </a:br>
            <a:r>
              <a:rPr lang="ru-RU" sz="1900" dirty="0">
                <a:latin typeface="Candara" pitchFamily="34" charset="0"/>
              </a:rPr>
              <a:t>Когда-то Белый Шарик был кристалликом Яшкой, и его запустил в космос мальчик Ёжики. Так Яшка стал звездой. Но дружба со Стасиком </a:t>
            </a:r>
            <a:r>
              <a:rPr lang="ru-RU" sz="1900" dirty="0" err="1">
                <a:latin typeface="Candara" pitchFamily="34" charset="0"/>
              </a:rPr>
              <a:t>Скициным</a:t>
            </a:r>
            <a:r>
              <a:rPr lang="ru-RU" sz="1900" dirty="0">
                <a:latin typeface="Candara" pitchFamily="34" charset="0"/>
              </a:rPr>
              <a:t> заставила его посмотреть на себя по другому, и Яшка стал самым обыкновенным мальчишкой. А Стасик обрёл верного друга, о котором мечтал. Они пройдут рука об руку всю жизнь, став учёными, положившими начало теории Великого Кристалла и обсерватории "Сфера".</a:t>
            </a:r>
          </a:p>
          <a:p>
            <a:endParaRPr lang="ru-RU" dirty="0"/>
          </a:p>
        </p:txBody>
      </p:sp>
      <p:pic>
        <p:nvPicPr>
          <p:cNvPr id="5" name="Объект 4" descr="https://static.baza.farpost.ru/v/1529925417250_bulletin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9256" r="8438" b="6886"/>
          <a:stretch/>
        </p:blipFill>
        <p:spPr bwMode="auto">
          <a:xfrm>
            <a:off x="4788024" y="692696"/>
            <a:ext cx="3382006" cy="5111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75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 </a:t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Кораблики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, или Помоги мне в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пути (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повесть) 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3682752" cy="5805264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smtClean="0">
                <a:latin typeface="Candara" pitchFamily="34" charset="0"/>
              </a:rPr>
              <a:t>Действие </a:t>
            </a:r>
            <a:r>
              <a:rPr lang="ru-RU" sz="1900" dirty="0">
                <a:latin typeface="Candara" pitchFamily="34" charset="0"/>
              </a:rPr>
              <a:t>повести начинается в 1950 г. У маленького Петьки Викулова прекрасный голос. Мальчику кажется, что жизнь обернулась к ему спиной: отец не вернулся с войны, сестра умерла в младенчестве, мать погибла в железнодорожной катастрофе… Ещё и из пионеров выгнали. Осталась только нелюбимая тётка, да увлечение пением. И однажды — на волне вдохновения — Петька непостижимым образом попадает на сто лет вперёд, в будущее. И встречает себя… Пятидесятилетнего учёного, члена экипажа </a:t>
            </a:r>
            <a:r>
              <a:rPr lang="ru-RU" sz="1900" dirty="0" err="1">
                <a:latin typeface="Candara" pitchFamily="34" charset="0"/>
              </a:rPr>
              <a:t>межпространственного</a:t>
            </a:r>
            <a:r>
              <a:rPr lang="ru-RU" sz="1900" dirty="0">
                <a:latin typeface="Candara" pitchFamily="34" charset="0"/>
              </a:rPr>
              <a:t> корабля "Игла". Вместе они начинают выяснять причины этого чуда…  А маленький Петька попал не просто в будущее, а в параллельный мир, где история идёт по-другому. И всё «благодаря» руководителю детского хора, решившему заполучить себе талантливого солиста из прошлого. Но всё же, не смотря ни на что, Петьке удаётся вернуться домой, в свой мир и своё время. И даже вернуться чуть раньше, сумев изменить свою историю…</a:t>
            </a:r>
          </a:p>
          <a:p>
            <a:endParaRPr lang="ru-RU" dirty="0"/>
          </a:p>
        </p:txBody>
      </p:sp>
      <p:pic>
        <p:nvPicPr>
          <p:cNvPr id="5" name="Объект 4" descr="https://cdn.img-gorod.ru/nomenclature/23/886/238867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3631333" cy="5709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2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837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  </a:t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Бабачка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на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штанге (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повесть)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340768"/>
            <a:ext cx="3008313" cy="5184576"/>
          </a:xfrm>
        </p:spPr>
        <p:txBody>
          <a:bodyPr/>
          <a:lstStyle/>
          <a:p>
            <a:r>
              <a:rPr lang="ru-RU" sz="1600" dirty="0" smtClean="0">
                <a:latin typeface="Candara" pitchFamily="34" charset="0"/>
              </a:rPr>
              <a:t>Мальчик </a:t>
            </a:r>
            <a:r>
              <a:rPr lang="ru-RU" sz="1600" dirty="0">
                <a:latin typeface="Candara" pitchFamily="34" charset="0"/>
              </a:rPr>
              <a:t>Клим </a:t>
            </a:r>
            <a:r>
              <a:rPr lang="ru-RU" sz="1600" dirty="0" err="1">
                <a:latin typeface="Candara" pitchFamily="34" charset="0"/>
              </a:rPr>
              <a:t>Ермилкин</a:t>
            </a:r>
            <a:r>
              <a:rPr lang="ru-RU" sz="1600" dirty="0">
                <a:latin typeface="Candara" pitchFamily="34" charset="0"/>
              </a:rPr>
              <a:t> подружился в лагере отдыха «Андромеда» с девочкой </a:t>
            </a:r>
            <a:r>
              <a:rPr lang="ru-RU" sz="1600" dirty="0" err="1">
                <a:latin typeface="Candara" pitchFamily="34" charset="0"/>
              </a:rPr>
              <a:t>Ринкой</a:t>
            </a:r>
            <a:r>
              <a:rPr lang="ru-RU" sz="1600" dirty="0">
                <a:latin typeface="Candara" pitchFamily="34" charset="0"/>
              </a:rPr>
              <a:t>. Ринка живет в удивительном поселке Колёса, которого почему-то нет на географических картах. Вместе с друзьями — Чибисом и </a:t>
            </a:r>
            <a:r>
              <a:rPr lang="ru-RU" sz="1600" dirty="0" err="1">
                <a:latin typeface="Candara" pitchFamily="34" charset="0"/>
              </a:rPr>
              <a:t>Вермишатами</a:t>
            </a:r>
            <a:r>
              <a:rPr lang="ru-RU" sz="1600" dirty="0">
                <a:latin typeface="Candara" pitchFamily="34" charset="0"/>
              </a:rPr>
              <a:t>, Клим отправляется на поиски этого поселка, который закрыт от мира энергетическим барьером и входит в ССГ — Содружество Свободных Городов, так же как и города </a:t>
            </a:r>
            <a:r>
              <a:rPr lang="ru-RU" sz="1600" dirty="0" err="1">
                <a:latin typeface="Candara" pitchFamily="34" charset="0"/>
              </a:rPr>
              <a:t>Инск</a:t>
            </a:r>
            <a:r>
              <a:rPr lang="ru-RU" sz="1600" dirty="0">
                <a:latin typeface="Candara" pitchFamily="34" charset="0"/>
              </a:rPr>
              <a:t>, Малые Репейники, Ново-Туринск, </a:t>
            </a:r>
            <a:r>
              <a:rPr lang="ru-RU" sz="1600" dirty="0" err="1">
                <a:latin typeface="Candara" pitchFamily="34" charset="0"/>
              </a:rPr>
              <a:t>Реттерберг</a:t>
            </a:r>
            <a:r>
              <a:rPr lang="ru-RU" sz="1600" dirty="0">
                <a:latin typeface="Candara" pitchFamily="34" charset="0"/>
              </a:rPr>
              <a:t>, Овражки. Их Дорога проходит через Безлюдные Пространства...</a:t>
            </a:r>
          </a:p>
          <a:p>
            <a:endParaRPr lang="ru-RU" dirty="0"/>
          </a:p>
        </p:txBody>
      </p:sp>
      <p:pic>
        <p:nvPicPr>
          <p:cNvPr id="5" name="Объект 4" descr="Бабочка на штанге: последняя сказк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32656"/>
            <a:ext cx="79208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xn--80aaph2avkn4e.xn--p1ai/wa-data/public/shop/products/12/12/1212/images/561/561.750x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67240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1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andara" pitchFamily="34" charset="0"/>
              </a:rPr>
              <a:t>И, конечно же, книга о самом </a:t>
            </a:r>
            <a:br>
              <a:rPr lang="ru-RU" sz="3200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andara" pitchFamily="34" charset="0"/>
              </a:rPr>
              <a:t>Владиславе Петровиче Крапивине</a:t>
            </a:r>
            <a:endParaRPr lang="ru-RU" sz="3200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5" name="Объект 4" descr="https://booksrus.fr/upload/iblock/4b7/4b7b362c13cce8d400ddc64e8c3a9a2a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9" r="17702"/>
          <a:stretch/>
        </p:blipFill>
        <p:spPr bwMode="auto">
          <a:xfrm>
            <a:off x="755576" y="1916832"/>
            <a:ext cx="2880320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83968" y="1772816"/>
            <a:ext cx="4402832" cy="468052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Щупов А.О. Владислав Крапивин. – 2-е изд., </a:t>
            </a:r>
            <a:r>
              <a:rPr lang="ru-RU" b="1" i="1" dirty="0" err="1">
                <a:solidFill>
                  <a:srgbClr val="C00000"/>
                </a:solidFill>
                <a:latin typeface="Candara" pitchFamily="34" charset="0"/>
              </a:rPr>
              <a:t>перераб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. и доп. – Екатеринбург: издательство «Сократ», 2022. – 560 с.: 64 с. вкл. (Жизнь замечательных уральцев: </a:t>
            </a:r>
            <a:r>
              <a:rPr lang="ru-RU" b="1" i="1" dirty="0" err="1">
                <a:solidFill>
                  <a:srgbClr val="C00000"/>
                </a:solidFill>
                <a:latin typeface="Candara" pitchFamily="34" charset="0"/>
              </a:rPr>
              <a:t>вып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. 9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  <a:p>
            <a:endParaRPr lang="ru-RU" dirty="0">
              <a:latin typeface="Candara" pitchFamily="34" charset="0"/>
            </a:endParaRPr>
          </a:p>
          <a:p>
            <a:pPr marL="137160" indent="0">
              <a:buNone/>
            </a:pPr>
            <a:r>
              <a:rPr lang="ru-RU" dirty="0">
                <a:latin typeface="Candara" pitchFamily="34" charset="0"/>
              </a:rPr>
              <a:t>Книга посвящается изучению творчества известного уральского писателя Владислава Петровича Крапивина, автора двух с лишним сотен книг, лауреата многочисленных литературных премий, обладателя наград от государства и признательных читателей. Поэт, педагог, художник и прозаик – это лишь малый перечень его дарований.</a:t>
            </a:r>
          </a:p>
          <a:p>
            <a:pPr marL="137160" indent="0">
              <a:buNone/>
            </a:pPr>
            <a:r>
              <a:rPr lang="ru-RU" dirty="0" smtClean="0">
                <a:latin typeface="Candara" pitchFamily="34" charset="0"/>
              </a:rPr>
              <a:t>Книга </a:t>
            </a:r>
            <a:r>
              <a:rPr lang="ru-RU" dirty="0">
                <a:latin typeface="Candara" pitchFamily="34" charset="0"/>
              </a:rPr>
              <a:t>адресована всем поклонникам замечательного детского автора, а также тем, кто еще не успел с ним познакомиться.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4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Candara" pitchFamily="34" charset="0"/>
              </a:rPr>
              <a:t>Отвечая на вопрос о том, почему он выбрал основным занятием в жизни именно детскую литературу, Крапивин неизменно </a:t>
            </a:r>
            <a:r>
              <a:rPr lang="ru-RU" sz="3200" dirty="0" smtClean="0">
                <a:latin typeface="Candara" pitchFamily="34" charset="0"/>
              </a:rPr>
              <a:t>отвечал </a:t>
            </a:r>
            <a:r>
              <a:rPr lang="ru-RU" sz="3200" dirty="0">
                <a:latin typeface="Candara" pitchFamily="34" charset="0"/>
              </a:rPr>
              <a:t>– « Дети обычно скорее хотят стать взрослыми, а мне наоборот, хотелось, чтобы подольше было детство…» </a:t>
            </a:r>
          </a:p>
        </p:txBody>
      </p:sp>
    </p:spTree>
    <p:extLst>
      <p:ext uri="{BB962C8B-B14F-4D97-AF65-F5344CB8AC3E}">
        <p14:creationId xmlns:p14="http://schemas.microsoft.com/office/powerpoint/2010/main" val="5044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980728"/>
            <a:ext cx="3213993" cy="55446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latin typeface="Candara" pitchFamily="34" charset="0"/>
                <a:ea typeface="Calibri"/>
                <a:cs typeface="Times New Roman"/>
              </a:rPr>
              <a:t>Если ты согласен с тем, что бывают люди разные и среди взрослых, и среди ребят, что одни живут без мечты, другие любят звезды и паруса, путешествия и открытия, но дружить все же лучше с романтиками потому, что они умеют хранить тайны, ничего не боятся и с ними не бывает скучно, то обязательно возьми  книги: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Крапивин В. П. Звезды под дождем:</a:t>
            </a:r>
            <a:r>
              <a:rPr lang="ru-RU" sz="2400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 Повесть </a:t>
            </a:r>
            <a:endParaRPr lang="ru-RU" sz="2400" dirty="0">
              <a:solidFill>
                <a:srgbClr val="C00000"/>
              </a:solidFill>
              <a:latin typeface="Candara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Крапивин В. П. Оруженосец Кашка:</a:t>
            </a:r>
            <a:r>
              <a:rPr lang="ru-RU" sz="2400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 Повесть </a:t>
            </a:r>
            <a:endParaRPr lang="ru-RU" sz="2400" dirty="0">
              <a:solidFill>
                <a:srgbClr val="C00000"/>
              </a:solidFill>
              <a:latin typeface="Candara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Крапивин В. П. Валькины друзья и паруса:</a:t>
            </a:r>
            <a:r>
              <a:rPr lang="ru-RU" sz="2400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 Повесть </a:t>
            </a:r>
            <a:endParaRPr lang="ru-RU" sz="2400" dirty="0">
              <a:solidFill>
                <a:srgbClr val="C00000"/>
              </a:solidFill>
              <a:latin typeface="Candara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7" name="Объект 4" descr="http://www.libex.ru/dimg/31fec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548681"/>
            <a:ext cx="223224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originals/e1/b4/98/e1b498b9536af3fae0487f56bde991d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1990090" cy="265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podpisnie.ru/upload/iblock/e1e/54oih8bs7ulf45u4g1hyx3mww5f2web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16024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7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Крапивин  В. Оруженосец Кашка (</a:t>
            </a:r>
            <a:r>
              <a:rPr lang="ru-RU" sz="2000" i="1" dirty="0" smtClean="0">
                <a:solidFill>
                  <a:srgbClr val="C00000"/>
                </a:solidFill>
                <a:latin typeface="Candara" pitchFamily="34" charset="0"/>
              </a:rPr>
              <a:t>повесть)</a:t>
            </a:r>
            <a:endParaRPr lang="ru-RU" sz="2000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56792"/>
            <a:ext cx="3008313" cy="4896544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latin typeface="Candara" pitchFamily="34" charset="0"/>
              </a:rPr>
              <a:t>Когда </a:t>
            </a:r>
            <a:r>
              <a:rPr lang="ru-RU" sz="1600" dirty="0">
                <a:latin typeface="Candara" pitchFamily="34" charset="0"/>
              </a:rPr>
              <a:t>Володе в качестве «оруженосца» для соревнования по стрельбе из лука определили Кашку, то он жутко расстроился. Совершенно никчемным показался Володе такой помощник. Но не отказываться же участвовать в соревнованиях «Великого и непобедимого рыцарского ордена»!</a:t>
            </a:r>
          </a:p>
          <a:p>
            <a:r>
              <a:rPr lang="ru-RU" sz="1600" dirty="0">
                <a:latin typeface="Candara" pitchFamily="34" charset="0"/>
              </a:rPr>
              <a:t>Повесть о «рыцарях» - лихих и смелых стрелках из лука, живущих в пионерском лагере «Синие камни». О шестикласснике Володе Новоселове - «рыцаре Фиолетовых Стрел», о его восьмилетнем оруженосце Кашке, у которого верное и смелое сердце.</a:t>
            </a:r>
          </a:p>
          <a:p>
            <a:endParaRPr lang="ru-RU" dirty="0"/>
          </a:p>
        </p:txBody>
      </p:sp>
      <p:pic>
        <p:nvPicPr>
          <p:cNvPr id="5" name="Объект 4" descr="Оруженосец Кашк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60040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157177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Крапивин В. 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Мушкетер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и фея и другие истории из жизни Джонни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Воробьева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 (повести)</a:t>
            </a:r>
            <a:r>
              <a:rPr lang="ru-RU" sz="1400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/>
            </a:r>
            <a:br>
              <a:rPr lang="ru-RU" sz="1400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700808"/>
            <a:ext cx="3008313" cy="49685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ndara" pitchFamily="34" charset="0"/>
                <a:ea typeface="Calibri"/>
                <a:cs typeface="Times New Roman"/>
              </a:rPr>
              <a:t>Если ты любишь смешные истории из жизни подростков, истории, где можно победить зло, наглость, развязность, не силой и количеством, а умом, находчивостью и настоящей дружбой, прочитай </a:t>
            </a:r>
            <a:r>
              <a:rPr lang="ru-RU" sz="1600" dirty="0" smtClean="0">
                <a:latin typeface="Candara" pitchFamily="34" charset="0"/>
                <a:ea typeface="Calibri"/>
                <a:cs typeface="Times New Roman"/>
              </a:rPr>
              <a:t>книги: </a:t>
            </a:r>
            <a:endParaRPr lang="ru-RU" sz="1600" dirty="0">
              <a:latin typeface="Candara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Крапивин В. П. Бегство рогатых викингов:</a:t>
            </a:r>
            <a:r>
              <a:rPr lang="ru-RU" sz="1800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 Повести </a:t>
            </a:r>
            <a:endParaRPr lang="ru-RU" sz="1800" dirty="0">
              <a:solidFill>
                <a:srgbClr val="C00000"/>
              </a:solidFill>
              <a:latin typeface="Candara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Крапивин В. П. Мушкетер и фея и другие истории из жизни Джонни Воробьева:</a:t>
            </a:r>
            <a:r>
              <a:rPr lang="ru-RU" sz="1800" i="1" dirty="0">
                <a:solidFill>
                  <a:srgbClr val="C00000"/>
                </a:solidFill>
                <a:latin typeface="Candara" pitchFamily="34" charset="0"/>
                <a:ea typeface="Calibri"/>
                <a:cs typeface="Times New Roman"/>
              </a:rPr>
              <a:t> Повести</a:t>
            </a:r>
            <a:endParaRPr lang="ru-RU" sz="1800" dirty="0">
              <a:solidFill>
                <a:srgbClr val="C00000"/>
              </a:solidFill>
              <a:latin typeface="Candara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Рисунок 7" descr="https://media.foma.ru/2021/08/krapivin-v-mushketer-i-feya-1-113615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45638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6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36815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Крапивин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В. Колыбельная </a:t>
            </a:r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для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брата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 (повесть)</a:t>
            </a:r>
            <a:r>
              <a:rPr lang="ru-RU" i="1" dirty="0">
                <a:solidFill>
                  <a:srgbClr val="C00000"/>
                </a:solidFill>
              </a:rPr>
              <a:t>  </a:t>
            </a:r>
            <a:br>
              <a:rPr lang="ru-RU" i="1" dirty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Candara" pitchFamily="34" charset="0"/>
              </a:rPr>
              <a:t>Класс, где учился Кирилл, считался образцовым, дружным…. Но «Дружный класс» не знает, почему каждый день их одноклассник Чирок ходит с синяками. Оказывается, его избивают великовозрастный Дыба и его компания, которая у всех малышей отбирает деньги. Что делать? Как победить Дыбу? Создать свою компанию и вечно ходить вчетвером? Или…? Если тебе интересно, что произойдет дальше, читай: </a:t>
            </a:r>
          </a:p>
          <a:p>
            <a:r>
              <a:rPr lang="ru-RU" sz="1600" b="1" i="1" dirty="0">
                <a:latin typeface="Candara" pitchFamily="34" charset="0"/>
              </a:rPr>
              <a:t>Крапивин В. П. Колыбельная для брата:</a:t>
            </a:r>
            <a:r>
              <a:rPr lang="ru-RU" sz="1600" i="1" dirty="0">
                <a:latin typeface="Candara" pitchFamily="34" charset="0"/>
              </a:rPr>
              <a:t> Повесть  </a:t>
            </a:r>
            <a:endParaRPr lang="ru-RU" sz="1600" dirty="0">
              <a:latin typeface="Candara" pitchFamily="34" charset="0"/>
            </a:endParaRPr>
          </a:p>
          <a:p>
            <a:endParaRPr lang="ru-RU" sz="1600" dirty="0">
              <a:latin typeface="Candara" pitchFamily="34" charset="0"/>
            </a:endParaRPr>
          </a:p>
        </p:txBody>
      </p:sp>
      <p:pic>
        <p:nvPicPr>
          <p:cNvPr id="7" name="Объект 6" descr="http://warezcity.ru/uploads/posts/2012-12/1355902240_30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456383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2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Крапивин В. </a:t>
            </a:r>
            <a:b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Трое с площади </a:t>
            </a:r>
            <a:r>
              <a:rPr lang="ru-RU" sz="2000" b="1" i="1" dirty="0" err="1" smtClean="0">
                <a:solidFill>
                  <a:srgbClr val="C00000"/>
                </a:solidFill>
                <a:latin typeface="Candara" pitchFamily="34" charset="0"/>
              </a:rPr>
              <a:t>Карронад</a:t>
            </a:r>
            <a:r>
              <a:rPr lang="ru-RU" sz="2000" b="1" i="1" dirty="0" smtClean="0">
                <a:solidFill>
                  <a:srgbClr val="C00000"/>
                </a:solidFill>
                <a:latin typeface="Candara" pitchFamily="34" charset="0"/>
              </a:rPr>
              <a:t> (</a:t>
            </a:r>
            <a:r>
              <a:rPr lang="ru-RU" sz="2000" i="1" dirty="0" smtClean="0">
                <a:solidFill>
                  <a:srgbClr val="C00000"/>
                </a:solidFill>
                <a:latin typeface="Candara" pitchFamily="34" charset="0"/>
              </a:rPr>
              <a:t>повесть)</a:t>
            </a:r>
            <a:endParaRPr lang="ru-RU" sz="2000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5001344"/>
          </a:xfrm>
        </p:spPr>
        <p:txBody>
          <a:bodyPr>
            <a:normAutofit fontScale="92500"/>
          </a:bodyPr>
          <a:lstStyle/>
          <a:p>
            <a:r>
              <a:rPr lang="ru-RU" sz="1600" dirty="0">
                <a:latin typeface="Candara" pitchFamily="34" charset="0"/>
              </a:rPr>
              <a:t>Главный герой повести – Славка Семибратов -  с мамой переехали жить в прекрасный Город (подразумевается - Севастополь). Город принял мальчишку в свои друзья…  Но, оказывается, была здесь и большая опасность: со времён Великой Отечественной войны в земле таились неразорвавшиеся снаряды и мины, а находили их чаще всего вездесущие мальчишки – «те, кто ближе к земле и к траве». Иногда случались трагедии… Поэтому Славка дал маме клятву: никогда, ни при каких обстоятельствах не трогать ржавые и страшные «осколки» минувшей войны. Он искренне желал не нарушать клятву, но однажды пришлось…</a:t>
            </a:r>
          </a:p>
          <a:p>
            <a:endParaRPr lang="ru-RU" dirty="0"/>
          </a:p>
        </p:txBody>
      </p:sp>
      <p:pic>
        <p:nvPicPr>
          <p:cNvPr id="5" name="Объект 4" descr="https://cs1.livemaster.ru/storage/00/08/b28f33e5bdcee4173609c299a825--vintazh-kniga-v-krapivi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9" t="12621" r="10086" b="7282"/>
          <a:stretch/>
        </p:blipFill>
        <p:spPr bwMode="auto">
          <a:xfrm>
            <a:off x="4499992" y="332656"/>
            <a:ext cx="3215900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dn2.static1-sima-land.com/items/7038117/0/700-n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r="12775"/>
          <a:stretch/>
        </p:blipFill>
        <p:spPr bwMode="auto">
          <a:xfrm>
            <a:off x="6516216" y="3428999"/>
            <a:ext cx="2088232" cy="26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50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58417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Candara" pitchFamily="34" charset="0"/>
              </a:rPr>
              <a:t>Крапивин В. </a:t>
            </a: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ndara" pitchFamily="34" charset="0"/>
              </a:rPr>
              <a:t>Шестая бастионная (</a:t>
            </a:r>
            <a:r>
              <a:rPr lang="ru-RU" i="1" dirty="0" smtClean="0">
                <a:solidFill>
                  <a:srgbClr val="C00000"/>
                </a:solidFill>
                <a:latin typeface="Candara" pitchFamily="34" charset="0"/>
              </a:rPr>
              <a:t>сборник повестей и рассказов)</a:t>
            </a:r>
            <a:r>
              <a:rPr lang="ru-RU" i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andara" pitchFamily="34" charset="0"/>
              </a:rPr>
            </a:br>
            <a:endParaRPr lang="ru-RU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988840"/>
            <a:ext cx="3008313" cy="4464496"/>
          </a:xfrm>
        </p:spPr>
        <p:txBody>
          <a:bodyPr/>
          <a:lstStyle/>
          <a:p>
            <a:r>
              <a:rPr lang="ru-RU" sz="1600" dirty="0" smtClean="0">
                <a:latin typeface="Candara" pitchFamily="34" charset="0"/>
              </a:rPr>
              <a:t>Автобиографические </a:t>
            </a:r>
            <a:r>
              <a:rPr lang="ru-RU" sz="1600" dirty="0">
                <a:latin typeface="Candara" pitchFamily="34" charset="0"/>
              </a:rPr>
              <a:t>рассказы и повести о неповторимой поре - детстве, в которое всегда так хочется вернуться. </a:t>
            </a:r>
            <a:endParaRPr lang="ru-RU" sz="1600" dirty="0" smtClean="0">
              <a:latin typeface="Candara" pitchFamily="34" charset="0"/>
            </a:endParaRPr>
          </a:p>
          <a:p>
            <a:r>
              <a:rPr lang="ru-RU" sz="1600" dirty="0" smtClean="0">
                <a:latin typeface="Candara" pitchFamily="34" charset="0"/>
              </a:rPr>
              <a:t>В </a:t>
            </a:r>
            <a:r>
              <a:rPr lang="ru-RU" sz="1600" dirty="0">
                <a:latin typeface="Candara" pitchFamily="34" charset="0"/>
              </a:rPr>
              <a:t>неожиданном ракурсе предстают улицы родного города писателя Тюмени и города-героя Севастополя. Приключения, путешествия, преданность и настоящая дружба - главные темы сборника.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Объект 4" descr="https://cache3.youla.io/files/images/720_720_out/5d/ec/5decad35074b3e545048408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411951" cy="5433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7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766</TotalTime>
  <Words>1625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Книги Владислава крапивина</vt:lpstr>
      <vt:lpstr>Презентация PowerPoint</vt:lpstr>
      <vt:lpstr>Презентация PowerPoint</vt:lpstr>
      <vt:lpstr>Презентация PowerPoint</vt:lpstr>
      <vt:lpstr>Крапивин  В. Оруженосец Кашка (повесть)</vt:lpstr>
      <vt:lpstr>Крапивин В.   Мушкетер и фея и другие истории из жизни Джонни Воробьева (повести) </vt:lpstr>
      <vt:lpstr>Крапивин В. Колыбельная для брата (повесть)   </vt:lpstr>
      <vt:lpstr>Крапивин В.  Трое с площади Карронад (повесть)</vt:lpstr>
      <vt:lpstr>Крапивин В.  Шестая бастионная (сборник повестей и рассказов) </vt:lpstr>
      <vt:lpstr>Крапивин В. Та сторона, где ветер (повесть) </vt:lpstr>
      <vt:lpstr>Крапивин В.  Журавленок и молнии: (Роман для детей и взрослых)                 </vt:lpstr>
      <vt:lpstr>Крапивин В.  Давно закончилась осада… (повесть)</vt:lpstr>
      <vt:lpstr>Крапивин В.  Острова и капитаны (трилогия) </vt:lpstr>
      <vt:lpstr>Крапивин В., Крапивин С.  Алые перья стрел (трилогия)  </vt:lpstr>
      <vt:lpstr>Крапивин В.  Летящие сказки (повести-сказки) </vt:lpstr>
      <vt:lpstr>Крапивин В.  Ковёр-самолёт  (повесть-сказка) </vt:lpstr>
      <vt:lpstr>«Чоки-Чок», или Рыцарь Прозрачного кота (повесть-сказка) </vt:lpstr>
      <vt:lpstr>Крапивин В. Возвращение клипера «Кречет» (повесть) </vt:lpstr>
      <vt:lpstr>Крапивин В. В ночь большого прилива (трилогия)</vt:lpstr>
      <vt:lpstr>Крапивин В. Оранжевый портрет с крапинками (повесть) </vt:lpstr>
      <vt:lpstr>Крапивин В. Голубятня на жёлтой поляне (трилогия) </vt:lpstr>
      <vt:lpstr>«В глубине Великого Кристалла» </vt:lpstr>
      <vt:lpstr>Крапивин В.   Гуси, гуси, га-га-га … (повесть)  </vt:lpstr>
      <vt:lpstr>Крапивин В.  Застава на Якорном поле (повесть) </vt:lpstr>
      <vt:lpstr>Крапивин В.   Крик петуха (повесть) </vt:lpstr>
      <vt:lpstr>Крапивин В.  Белый шарик Матроса Вильсона (повесть)</vt:lpstr>
      <vt:lpstr>Крапивин В.  Кораблики, или Помоги мне в пути (повесть)  </vt:lpstr>
      <vt:lpstr>Крапивин В.   Бабачка на штанге (повесть) </vt:lpstr>
      <vt:lpstr>И, конечно же, книга о самом  Владиславе Петровиче Крапивине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Владислава крапивина</dc:title>
  <dc:creator>Библиотека</dc:creator>
  <cp:lastModifiedBy>Библиотека</cp:lastModifiedBy>
  <cp:revision>35</cp:revision>
  <dcterms:created xsi:type="dcterms:W3CDTF">2023-09-27T10:26:44Z</dcterms:created>
  <dcterms:modified xsi:type="dcterms:W3CDTF">2023-10-11T11:39:49Z</dcterms:modified>
</cp:coreProperties>
</file>