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D4B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811D1-64B6-4685-9270-2CE55F12D4DE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09D68-BCD9-48F0-A2A8-D81BDD04CE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2CE89-504F-42C0-A730-5D28C2465053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7EDA4-EEE1-4B8A-8D66-BD29818456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1500B-9A6D-4DCB-9C8F-CFE3E239323D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D2DB8-7D59-4476-A544-AECBF97E7D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0CCCC-2C37-4AB4-B1FF-A357B64DA0E9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B5466-60D1-4678-A19D-8404D1194C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0D97B-D43C-4CDE-BDD2-47B001734C79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E6C7F-35AC-4689-AA7E-EA0B774810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A78D3-77D0-4895-A33C-D3E06B5526E1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6CE72-B4F5-4EE9-83C3-10C275A5AB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9D1E1-5FB1-4889-B07A-0FE31D5F1911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CFB1E-144F-4BA3-B42E-58BF9CB1B2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639FE-5EEB-4C4F-B33C-C7CBD6DC7418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4E03E-616D-401E-B5B7-D1A2492F34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D5AF9-8395-4EEC-9591-AA0A94DCC76C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FC8FB-C150-4DF7-B293-FEDCA876C3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0E3D2-E1B1-49B7-991D-1CF3F5D6CC99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44948-627D-42EA-BB11-6DF7BFF7B3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B47A4-A67F-4BE7-99CB-142AE25FF9E4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33CB6-147C-4453-BA2E-40BA252167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580E2A-A77E-4706-B96D-5ABDB29F700A}" type="datetimeFigureOut">
              <a:rPr lang="ru-RU"/>
              <a:pPr>
                <a:defRPr/>
              </a:pPr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C205A6E-169F-445F-89FB-23757DDE74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3" descr="C:\Users\Мвидео\Desktop\398E913D-75C1-45E3-A96B-91A02814A5E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95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188" y="1628775"/>
            <a:ext cx="8113712" cy="3906838"/>
          </a:xfrm>
          <a:solidFill>
            <a:schemeClr val="bg1">
              <a:lumMod val="95000"/>
              <a:alpha val="61000"/>
            </a:schemeClr>
          </a:solidFill>
        </p:spPr>
        <p:txBody>
          <a:bodyPr>
            <a:normAutofit/>
          </a:bodyPr>
          <a:lstStyle/>
          <a:p>
            <a:r>
              <a:rPr lang="ru-RU" sz="2000" b="1" smtClean="0">
                <a:latin typeface="Berlin Sans FB Demi" pitchFamily="34" charset="0"/>
                <a:cs typeface="Times New Roman" pitchFamily="18" charset="0"/>
              </a:rPr>
              <a:t>Федеральные органы государственной власти, органы государственной власти субъектов Российской Федерации, органы местного самоуправления, организации независимо от их организационно-правовых форм </a:t>
            </a:r>
            <a:r>
              <a:rPr lang="ru-RU" sz="2000" b="1" smtClean="0">
                <a:solidFill>
                  <a:srgbClr val="C00000"/>
                </a:solidFill>
                <a:latin typeface="Berlin Sans FB Demi" pitchFamily="34" charset="0"/>
                <a:cs typeface="Times New Roman" pitchFamily="18" charset="0"/>
              </a:rPr>
              <a:t>обязаны обеспечивать </a:t>
            </a:r>
            <a:r>
              <a:rPr lang="ru-RU" sz="2000" b="1" smtClean="0">
                <a:latin typeface="Berlin Sans FB Demi" pitchFamily="34" charset="0"/>
                <a:cs typeface="Times New Roman" pitchFamily="18" charset="0"/>
              </a:rPr>
              <a:t>инвалидам </a:t>
            </a:r>
            <a:r>
              <a:rPr lang="ru-RU" sz="2000" b="1" smtClean="0">
                <a:solidFill>
                  <a:srgbClr val="C00000"/>
                </a:solidFill>
                <a:latin typeface="Berlin Sans FB Demi" pitchFamily="34" charset="0"/>
                <a:cs typeface="Times New Roman" pitchFamily="18" charset="0"/>
              </a:rPr>
              <a:t>условия для беспрепятственного доступа </a:t>
            </a:r>
            <a:r>
              <a:rPr lang="ru-RU" sz="2000" b="1" smtClean="0">
                <a:latin typeface="Berlin Sans FB Demi" pitchFamily="34" charset="0"/>
                <a:cs typeface="Times New Roman" pitchFamily="18" charset="0"/>
              </a:rPr>
              <a:t>к объектам социальной, инженерной и транспортной инфраструктур (жилым, общественным и производственным зданиям, строениям и сооружениям, включая те, в которых расположены физкультурно-спортивные организации, организации культуры и другие организации), к местам отдыха и к предоставляемым в них услугам</a:t>
            </a:r>
            <a:br>
              <a:rPr lang="ru-RU" sz="2000" b="1" smtClean="0">
                <a:latin typeface="Berlin Sans FB Demi" pitchFamily="34" charset="0"/>
                <a:cs typeface="Times New Roman" pitchFamily="18" charset="0"/>
              </a:rPr>
            </a:br>
            <a:r>
              <a:rPr lang="ru-RU" sz="1400" b="1" smtClean="0">
                <a:latin typeface="Sylfaen" pitchFamily="18" charset="0"/>
                <a:cs typeface="Times New Roman" pitchFamily="18" charset="0"/>
              </a:rPr>
              <a:t>(</a:t>
            </a:r>
            <a:r>
              <a:rPr lang="ru-RU" sz="1400" smtClean="0">
                <a:latin typeface="Sylfaen" pitchFamily="18" charset="0"/>
                <a:cs typeface="Times New Roman" pitchFamily="18" charset="0"/>
              </a:rPr>
              <a:t>ст. 15 Федерального закона от 24.11.1995 № «О социальной защите инвалидов в РФ»)</a:t>
            </a:r>
            <a:r>
              <a:rPr lang="ru-RU" sz="1400" smtClean="0">
                <a:solidFill>
                  <a:srgbClr val="404040"/>
                </a:solidFill>
                <a:latin typeface="Sylfaen" pitchFamily="18" charset="0"/>
                <a:cs typeface="Times New Roman" pitchFamily="18" charset="0"/>
              </a:rPr>
              <a:t/>
            </a:r>
            <a:br>
              <a:rPr lang="ru-RU" sz="1400" smtClean="0">
                <a:solidFill>
                  <a:srgbClr val="404040"/>
                </a:solidFill>
                <a:latin typeface="Sylfaen" pitchFamily="18" charset="0"/>
                <a:cs typeface="Times New Roman" pitchFamily="18" charset="0"/>
              </a:rPr>
            </a:br>
            <a:endParaRPr lang="ru-RU" sz="1400" smtClean="0">
              <a:solidFill>
                <a:srgbClr val="404040"/>
              </a:solidFill>
              <a:latin typeface="Sylfaen" pitchFamily="18" charset="0"/>
              <a:cs typeface="Times New Roman" pitchFamily="18" charset="0"/>
            </a:endParaRPr>
          </a:p>
        </p:txBody>
      </p:sp>
      <p:pic>
        <p:nvPicPr>
          <p:cNvPr id="13316" name="Picture 3" descr="C:\Users\Виктория\Desktop\qgkWXaONsbc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5373688"/>
            <a:ext cx="1187450" cy="126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Заголовок 1"/>
          <p:cNvSpPr txBox="1">
            <a:spLocks/>
          </p:cNvSpPr>
          <p:nvPr/>
        </p:nvSpPr>
        <p:spPr bwMode="auto">
          <a:xfrm>
            <a:off x="5076825" y="5589588"/>
            <a:ext cx="4067175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ru-RU" sz="14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>
                <a:solidFill>
                  <a:schemeClr val="bg2"/>
                </a:solidFill>
                <a:latin typeface="Berlin Sans FB Demi" pitchFamily="34" charset="0"/>
                <a:cs typeface="Times New Roman" pitchFamily="18" charset="0"/>
              </a:rPr>
              <a:t>Если В</a:t>
            </a:r>
            <a:r>
              <a:rPr lang="ru-RU" sz="1400" b="1">
                <a:solidFill>
                  <a:schemeClr val="bg2"/>
                </a:solidFill>
                <a:cs typeface="Times New Roman" pitchFamily="18" charset="0"/>
              </a:rPr>
              <a:t>ы</a:t>
            </a:r>
            <a:r>
              <a:rPr lang="ru-RU" sz="1400" b="1">
                <a:solidFill>
                  <a:schemeClr val="bg2"/>
                </a:solidFill>
                <a:latin typeface="Berlin Sans FB Demi" pitchFamily="34" charset="0"/>
                <a:cs typeface="Times New Roman" pitchFamily="18" charset="0"/>
              </a:rPr>
              <a:t> стал</a:t>
            </a:r>
            <a:r>
              <a:rPr lang="ru-RU" sz="1400" b="1">
                <a:solidFill>
                  <a:schemeClr val="bg2"/>
                </a:solidFill>
                <a:cs typeface="Times New Roman" pitchFamily="18" charset="0"/>
              </a:rPr>
              <a:t>и свидетелем </a:t>
            </a:r>
            <a:r>
              <a:rPr lang="ru-RU" sz="1400" b="1">
                <a:solidFill>
                  <a:schemeClr val="bg2"/>
                </a:solidFill>
                <a:latin typeface="Berlin Sans FB Demi" pitchFamily="34" charset="0"/>
                <a:cs typeface="Times New Roman" pitchFamily="18" charset="0"/>
              </a:rPr>
              <a:t>нарушени</a:t>
            </a:r>
            <a:r>
              <a:rPr lang="ru-RU" sz="1400" b="1">
                <a:solidFill>
                  <a:schemeClr val="bg2"/>
                </a:solidFill>
                <a:cs typeface="Times New Roman" pitchFamily="18" charset="0"/>
              </a:rPr>
              <a:t>я</a:t>
            </a:r>
            <a:r>
              <a:rPr lang="ru-RU" sz="1400" b="1">
                <a:solidFill>
                  <a:schemeClr val="bg2"/>
                </a:solidFill>
                <a:latin typeface="Berlin Sans FB Demi" pitchFamily="34" charset="0"/>
                <a:cs typeface="Times New Roman" pitchFamily="18" charset="0"/>
              </a:rPr>
              <a:t> прав лиц с ограниченными возможностями</a:t>
            </a:r>
            <a:r>
              <a:rPr lang="ru-RU" sz="1400" b="1">
                <a:solidFill>
                  <a:schemeClr val="bg2"/>
                </a:solidFill>
                <a:cs typeface="Times New Roman" pitchFamily="18" charset="0"/>
              </a:rPr>
              <a:t> здоровья, </a:t>
            </a:r>
            <a:r>
              <a:rPr lang="ru-RU" sz="1400" b="1">
                <a:solidFill>
                  <a:schemeClr val="bg2"/>
                </a:solidFill>
                <a:latin typeface="Berlin Sans FB Demi" pitchFamily="34" charset="0"/>
                <a:cs typeface="Times New Roman" pitchFamily="18" charset="0"/>
              </a:rPr>
              <a:t>сообщите</a:t>
            </a:r>
            <a:r>
              <a:rPr lang="ru-RU" sz="1400" b="1">
                <a:solidFill>
                  <a:schemeClr val="bg2"/>
                </a:solidFill>
                <a:cs typeface="Times New Roman" pitchFamily="18" charset="0"/>
              </a:rPr>
              <a:t> об этом </a:t>
            </a:r>
            <a:r>
              <a:rPr lang="ru-RU" sz="1400" b="1">
                <a:solidFill>
                  <a:schemeClr val="bg2"/>
                </a:solidFill>
                <a:latin typeface="Berlin Sans FB Demi" pitchFamily="34" charset="0"/>
                <a:cs typeface="Times New Roman" pitchFamily="18" charset="0"/>
              </a:rPr>
              <a:t>в прокуратуру Пригородного района по  номеру телефона (3435) 41-79-56</a:t>
            </a:r>
          </a:p>
        </p:txBody>
      </p:sp>
      <p:sp>
        <p:nvSpPr>
          <p:cNvPr id="13320" name="Подзаголовок 2"/>
          <p:cNvSpPr>
            <a:spLocks/>
          </p:cNvSpPr>
          <p:nvPr/>
        </p:nvSpPr>
        <p:spPr bwMode="auto">
          <a:xfrm>
            <a:off x="395288" y="404813"/>
            <a:ext cx="83534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ru-RU" sz="4000" b="1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З</a:t>
            </a:r>
            <a:r>
              <a:rPr lang="ru-RU" sz="4000" b="1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Н</a:t>
            </a:r>
            <a:r>
              <a:rPr lang="ru-RU" sz="4000" b="1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А</a:t>
            </a:r>
            <a:r>
              <a:rPr lang="ru-RU" sz="4000" b="1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Й </a:t>
            </a:r>
            <a:r>
              <a:rPr lang="ru-RU" sz="4000" b="1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ru-RU" sz="4000" b="1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С</a:t>
            </a:r>
            <a:r>
              <a:rPr lang="ru-RU" sz="4000" b="1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В</a:t>
            </a:r>
            <a:r>
              <a:rPr lang="ru-RU" sz="4000" b="1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О</a:t>
            </a:r>
            <a:r>
              <a:rPr lang="ru-RU" sz="4000" b="1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И </a:t>
            </a:r>
            <a:r>
              <a:rPr lang="ru-RU" sz="4000" b="1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ru-RU" sz="4000" b="1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П</a:t>
            </a:r>
            <a:r>
              <a:rPr lang="ru-RU" sz="4000" b="1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Р</a:t>
            </a:r>
            <a:r>
              <a:rPr lang="ru-RU" sz="4000" b="1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А</a:t>
            </a:r>
            <a:r>
              <a:rPr lang="ru-RU" sz="4000" b="1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В</a:t>
            </a:r>
            <a:r>
              <a:rPr lang="ru-RU" sz="4000" b="1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4000" b="1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А</a:t>
            </a:r>
            <a:r>
              <a:rPr lang="ru-RU" sz="4000" b="1">
                <a:solidFill>
                  <a:schemeClr val="bg1"/>
                </a:solidFill>
                <a:ea typeface="Arial Unicode MS" pitchFamily="34" charset="-128"/>
                <a:cs typeface="Arial Unicode MS" pitchFamily="34" charset="-128"/>
              </a:rPr>
              <a:t> !</a:t>
            </a:r>
            <a:r>
              <a:rPr lang="ru-RU" sz="4000" b="1">
                <a:solidFill>
                  <a:schemeClr val="bg1"/>
                </a:solidFill>
                <a:latin typeface="Berlin Sans FB Demi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110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Calibri</vt:lpstr>
      <vt:lpstr>Arial</vt:lpstr>
      <vt:lpstr>Times New Roman</vt:lpstr>
      <vt:lpstr>Berlin Sans FB Demi</vt:lpstr>
      <vt:lpstr>Sylfaen</vt:lpstr>
      <vt:lpstr>Arial Unicode MS</vt:lpstr>
      <vt:lpstr>Тема Office</vt:lpstr>
      <vt:lpstr>Федеральные органы государственной власти, органы государственной власти субъектов Российской Федерации, органы местного самоуправления, организации независимо от их организационно-правовых форм обязаны обеспечивать инвалидам условия для беспрепятственного доступа к объектам социальной, инженерной и транспортной инфраструктур (жилым, общественным и производственным зданиям, строениям и сооружениям, включая те, в которых расположены физкультурно-спортивные организации, организации культуры и другие организации), к местам отдыха и к предоставляемым в них услугам (ст. 15 Федерального закона от 24.11.1995 № «О социальной защите инвалидов в РФ»)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Виктория</dc:creator>
  <cp:lastModifiedBy>1</cp:lastModifiedBy>
  <cp:revision>6</cp:revision>
  <dcterms:created xsi:type="dcterms:W3CDTF">2020-04-02T09:43:53Z</dcterms:created>
  <dcterms:modified xsi:type="dcterms:W3CDTF">2020-04-02T11:17:09Z</dcterms:modified>
</cp:coreProperties>
</file>