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4.xml.rels" ContentType="application/vnd.openxmlformats-package.relationships+xml"/>
  <Override PartName="/ppt/slideMasters/_rels/slideMaster5.xml.rels" ContentType="application/vnd.openxmlformats-package.relationships+xml"/>
  <Override PartName="/ppt/slideMasters/_rels/slideMaster6.xml.rels" ContentType="application/vnd.openxmlformats-package.relationships+xml"/>
  <Override PartName="/ppt/slideMasters/_rels/slideMaster7.xml.rels" ContentType="application/vnd.openxmlformats-package.relationships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notesMasters/notesMaster1.xml" ContentType="application/vnd.openxmlformats-officedocument.presentationml.notesMaster+xml"/>
  <Override PartName="/ppt/notesMasters/_rels/notesMaster1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5.xml" ContentType="application/vnd.openxmlformats-officedocument.presentationml.notesSlide+xml"/>
  <Override PartName="/ppt/notesSlides/_rels/notesSlide5.xml.rels" ContentType="application/vnd.openxmlformats-package.relationships+xml"/>
  <Override PartName="/ppt/media/image1.png" ContentType="image/png"/>
  <Override PartName="/ppt/media/image2.jpeg" ContentType="image/jpeg"/>
  <Override PartName="/ppt/media/image3.png" ContentType="image/png"/>
  <Override PartName="/ppt/media/image4.png" ContentType="image/png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_rels/presentation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50" r:id="rId3"/>
    <p:sldMasterId id="2147483652" r:id="rId4"/>
    <p:sldMasterId id="2147483654" r:id="rId5"/>
    <p:sldMasterId id="2147483656" r:id="rId6"/>
    <p:sldMasterId id="2147483658" r:id="rId7"/>
    <p:sldMasterId id="2147483660" r:id="rId8"/>
  </p:sldMasterIdLst>
  <p:notesMasterIdLst>
    <p:notesMasterId r:id="rId9"/>
  </p:notesMasterIdLst>
  <p:sldIdLst>
    <p:sldId id="256" r:id="rId10"/>
    <p:sldId id="257" r:id="rId11"/>
    <p:sldId id="258" r:id="rId12"/>
    <p:sldId id="259" r:id="rId13"/>
    <p:sldId id="260" r:id="rId14"/>
    <p:sldId id="261" r:id="rId15"/>
  </p:sldIdLst>
  <p:sldSz cx="12192000" cy="6858000"/>
  <p:notesSz cx="6797675" cy="9926638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Master" Target="slideMasters/slideMaster5.xml"/><Relationship Id="rId7" Type="http://schemas.openxmlformats.org/officeDocument/2006/relationships/slideMaster" Target="slideMasters/slideMaster6.xml"/><Relationship Id="rId8" Type="http://schemas.openxmlformats.org/officeDocument/2006/relationships/slideMaster" Target="slideMasters/slideMaster7.xml"/><Relationship Id="rId9" Type="http://schemas.openxmlformats.org/officeDocument/2006/relationships/notesMaster" Target="notesMasters/notesMaster1.xml"/><Relationship Id="rId10" Type="http://schemas.openxmlformats.org/officeDocument/2006/relationships/slide" Target="slides/slide1.xml"/><Relationship Id="rId11" Type="http://schemas.openxmlformats.org/officeDocument/2006/relationships/slide" Target="slides/slide2.xml"/><Relationship Id="rId12" Type="http://schemas.openxmlformats.org/officeDocument/2006/relationships/slide" Target="slides/slide3.xml"/><Relationship Id="rId13" Type="http://schemas.openxmlformats.org/officeDocument/2006/relationships/slide" Target="slides/slide4.xml"/><Relationship Id="rId14" Type="http://schemas.openxmlformats.org/officeDocument/2006/relationships/slide" Target="slides/slide5.xml"/><Relationship Id="rId15" Type="http://schemas.openxmlformats.org/officeDocument/2006/relationships/slide" Target="slides/slide6.xml"/><Relationship Id="rId16" Type="http://schemas.openxmlformats.org/officeDocument/2006/relationships/presProps" Target="presProps.xml"/>
</Relationships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8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sldImg"/>
          </p:nvPr>
        </p:nvSpPr>
        <p:spPr>
          <a:xfrm>
            <a:off x="0" y="812520"/>
            <a:ext cx="0" cy="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r>
              <a:rPr b="0" lang="ru-RU" sz="4400" spc="-1" strike="noStrike">
                <a:solidFill>
                  <a:srgbClr val="000000"/>
                </a:solidFill>
                <a:latin typeface="XO Oriel"/>
              </a:rPr>
              <a:t>Для перемещения страницы щёлкните мышью</a:t>
            </a:r>
            <a:endParaRPr b="0" lang="ru-RU" sz="44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57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marL="216000" indent="-216000">
              <a:buNone/>
            </a:pPr>
            <a:r>
              <a:rPr b="0" lang="ru-RU" sz="2000" spc="-1" strike="noStrike">
                <a:solidFill>
                  <a:srgbClr val="000000"/>
                </a:solidFill>
                <a:latin typeface="XO Oriel"/>
              </a:rPr>
              <a:t>Для правки формата примечаний щёлкните мышью</a:t>
            </a:r>
            <a:endParaRPr b="0" lang="ru-RU" sz="20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58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indent="0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&lt;верхний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9" name="PlaceHolder 4"/>
          <p:cNvSpPr>
            <a:spLocks noGrp="1"/>
          </p:cNvSpPr>
          <p:nvPr>
            <p:ph type="dt" idx="19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r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&lt;дата/время&gt;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0" name="PlaceHolder 5"/>
          <p:cNvSpPr>
            <a:spLocks noGrp="1"/>
          </p:cNvSpPr>
          <p:nvPr>
            <p:ph type="ftr" idx="20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b">
            <a:noAutofit/>
          </a:bodyPr>
          <a:lstStyle>
            <a:lvl1pPr indent="0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1" name="PlaceHolder 6"/>
          <p:cNvSpPr>
            <a:spLocks noGrp="1"/>
          </p:cNvSpPr>
          <p:nvPr>
            <p:ph type="sldNum" idx="21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b">
            <a:noAutofit/>
          </a:bodyPr>
          <a:lstStyle>
            <a:lvl1pPr indent="0" algn="r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r">
              <a:buNone/>
            </a:pPr>
            <a:fld id="{84BB7131-314F-4912-9C7C-A411D52746D1}" type="slidenum"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&lt;номер&gt;</a:t>
            </a:fld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5.xml.rels><?xml version="1.0" encoding="UTF-8"?>
<Relationships xmlns="http://schemas.openxmlformats.org/package/2006/relationships"><Relationship Id="rId1" Type="http://schemas.openxmlformats.org/officeDocument/2006/relationships/slide" Target="../slides/slide5.xml"/><Relationship Id="rId2" Type="http://schemas.openxmlformats.org/officeDocument/2006/relationships/notesMaster" Target="../notesMasters/notesMaster1.xml"/>
</Relationship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PlaceHolder 1"/>
          <p:cNvSpPr>
            <a:spLocks noGrp="1"/>
          </p:cNvSpPr>
          <p:nvPr>
            <p:ph type="sldImg"/>
          </p:nvPr>
        </p:nvSpPr>
        <p:spPr>
          <a:xfrm>
            <a:off x="90360" y="744480"/>
            <a:ext cx="6615720" cy="3721680"/>
          </a:xfrm>
          <a:prstGeom prst="rect">
            <a:avLst/>
          </a:prstGeom>
          <a:ln w="0">
            <a:noFill/>
          </a:ln>
        </p:spPr>
      </p:sp>
      <p:sp>
        <p:nvSpPr>
          <p:cNvPr id="126" name="PlaceHolder 2"/>
          <p:cNvSpPr>
            <a:spLocks noGrp="1"/>
          </p:cNvSpPr>
          <p:nvPr>
            <p:ph type="body"/>
          </p:nvPr>
        </p:nvSpPr>
        <p:spPr>
          <a:xfrm>
            <a:off x="679680" y="4715280"/>
            <a:ext cx="5437080" cy="4465800"/>
          </a:xfrm>
          <a:prstGeom prst="rect">
            <a:avLst/>
          </a:prstGeom>
          <a:noFill/>
          <a:ln w="0">
            <a:noFill/>
          </a:ln>
        </p:spPr>
        <p:txBody>
          <a:bodyPr lIns="80280" rIns="80280" tIns="39960" bIns="39960" anchor="t">
            <a:noAutofit/>
          </a:bodyPr>
          <a:p>
            <a:pPr marL="216000" indent="-216000">
              <a:buNone/>
            </a:pP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127" name="PlaceHolder 3"/>
          <p:cNvSpPr>
            <a:spLocks noGrp="1"/>
          </p:cNvSpPr>
          <p:nvPr>
            <p:ph type="sldNum" idx="22"/>
          </p:nvPr>
        </p:nvSpPr>
        <p:spPr>
          <a:xfrm>
            <a:off x="3850200" y="9428040"/>
            <a:ext cx="2944440" cy="495360"/>
          </a:xfrm>
          <a:prstGeom prst="rect">
            <a:avLst/>
          </a:prstGeom>
          <a:noFill/>
          <a:ln w="0">
            <a:noFill/>
          </a:ln>
        </p:spPr>
        <p:txBody>
          <a:bodyPr lIns="80280" rIns="80280" tIns="39960" bIns="39960" anchor="b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ru-RU" sz="11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572A8899-792F-4007-A8D9-CF45C99AD1E9}" type="slidenum">
              <a:rPr b="0" lang="ru-RU" sz="1100" spc="-1" strike="noStrike">
                <a:solidFill>
                  <a:srgbClr val="000000"/>
                </a:solidFill>
                <a:latin typeface="Times New Roman"/>
              </a:rPr>
              <a:t>&lt;номер&gt;</a:t>
            </a:fld>
            <a:endParaRPr b="0" lang="ru-RU" sz="11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139680" y="-310680"/>
            <a:ext cx="816660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ru-RU" sz="44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/>
          </p:nvPr>
        </p:nvSpPr>
        <p:spPr>
          <a:xfrm>
            <a:off x="241560" y="3021120"/>
            <a:ext cx="5554080" cy="3466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3E8E2C8F-D8DB-43F2-884F-0833D4A684AF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139680" y="-310680"/>
            <a:ext cx="816660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ru-RU" sz="44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/>
          </p:nvPr>
        </p:nvSpPr>
        <p:spPr>
          <a:xfrm>
            <a:off x="241560" y="3021120"/>
            <a:ext cx="5554080" cy="3466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44592AB5-314A-4FC3-B5DC-EEC280EC1021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laceHolder 1"/>
          <p:cNvSpPr>
            <a:spLocks noGrp="1"/>
          </p:cNvSpPr>
          <p:nvPr>
            <p:ph type="title"/>
          </p:nvPr>
        </p:nvSpPr>
        <p:spPr>
          <a:xfrm>
            <a:off x="139680" y="-310680"/>
            <a:ext cx="816660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ru-RU" sz="44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26" name="PlaceHolder 2"/>
          <p:cNvSpPr>
            <a:spLocks noGrp="1"/>
          </p:cNvSpPr>
          <p:nvPr>
            <p:ph/>
          </p:nvPr>
        </p:nvSpPr>
        <p:spPr>
          <a:xfrm>
            <a:off x="241560" y="3021120"/>
            <a:ext cx="5554080" cy="3466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6609AD59-7898-4BDE-B9FA-49398C8007EE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139680" y="-310680"/>
            <a:ext cx="816660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ru-RU" sz="44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241560" y="3021120"/>
            <a:ext cx="5554080" cy="3466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EB8C38BE-36B0-4726-97CF-BD768EB77E32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PlaceHolder 1"/>
          <p:cNvSpPr>
            <a:spLocks noGrp="1"/>
          </p:cNvSpPr>
          <p:nvPr>
            <p:ph type="title"/>
          </p:nvPr>
        </p:nvSpPr>
        <p:spPr>
          <a:xfrm>
            <a:off x="139680" y="-310680"/>
            <a:ext cx="816660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ru-RU" sz="44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44" name="PlaceHolder 2"/>
          <p:cNvSpPr>
            <a:spLocks noGrp="1"/>
          </p:cNvSpPr>
          <p:nvPr>
            <p:ph/>
          </p:nvPr>
        </p:nvSpPr>
        <p:spPr>
          <a:xfrm>
            <a:off x="241560" y="3021120"/>
            <a:ext cx="5554080" cy="3466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00FD3E45-0A86-4365-92D0-A262FA569A6F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Обычны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139680" y="-310680"/>
            <a:ext cx="816660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ru-RU" sz="44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55" name="PlaceHolder 2"/>
          <p:cNvSpPr>
            <a:spLocks noGrp="1"/>
          </p:cNvSpPr>
          <p:nvPr>
            <p:ph/>
          </p:nvPr>
        </p:nvSpPr>
        <p:spPr>
          <a:xfrm>
            <a:off x="241560" y="3021120"/>
            <a:ext cx="5554080" cy="3466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6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7"/>
          </p:nvPr>
        </p:nvSpPr>
        <p:spPr/>
        <p:txBody>
          <a:bodyPr/>
          <a:p>
            <a:fld id="{5C9464EC-B24F-44BC-AF29-A55EAD9312B8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8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2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3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4.xml"/>
</Relationships>
</file>

<file path=ppt/slideMasters/_rels/slideMaster5.xml.rels><?xml version="1.0" encoding="UTF-8"?>
<Relationships xmlns="http://schemas.openxmlformats.org/package/2006/relationships"><Relationship Id="rId1" Type="http://schemas.openxmlformats.org/officeDocument/2006/relationships/theme" Target="../theme/theme5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5.xml"/>
</Relationships>
</file>

<file path=ppt/slideMasters/_rels/slideMaster6.xml.rels><?xml version="1.0" encoding="UTF-8"?>
<Relationships xmlns="http://schemas.openxmlformats.org/package/2006/relationships"><Relationship Id="rId1" Type="http://schemas.openxmlformats.org/officeDocument/2006/relationships/theme" Target="../theme/theme6.xml"/><Relationship Id="rId2" Type="http://schemas.openxmlformats.org/officeDocument/2006/relationships/slideLayout" Target="../slideLayouts/slideLayout6.xml"/>
</Relationships>
</file>

<file path=ppt/slideMasters/_rels/slideMaster7.xml.rels><?xml version="1.0" encoding="UTF-8"?>
<Relationships xmlns="http://schemas.openxmlformats.org/package/2006/relationships"><Relationship Id="rId1" Type="http://schemas.openxmlformats.org/officeDocument/2006/relationships/theme" Target="../theme/theme7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7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lt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bg object 16"/>
          <p:cNvSpPr/>
          <p:nvPr/>
        </p:nvSpPr>
        <p:spPr>
          <a:xfrm>
            <a:off x="0" y="0"/>
            <a:ext cx="12183480" cy="689040"/>
          </a:xfrm>
          <a:custGeom>
            <a:avLst/>
            <a:gdLst>
              <a:gd name="textAreaLeft" fmla="*/ 0 w 12183480"/>
              <a:gd name="textAreaRight" fmla="*/ 12184560 w 12183480"/>
              <a:gd name="textAreaTop" fmla="*/ 0 h 689040"/>
              <a:gd name="textAreaBottom" fmla="*/ 690120 h 689040"/>
            </a:gdLst>
            <a:ahLst/>
            <a:rect l="textAreaLeft" t="textAreaTop" r="textAreaRight" b="textAreaBottom"/>
            <a:pathLst>
              <a:path w="12184380" h="690245">
                <a:moveTo>
                  <a:pt x="0" y="690117"/>
                </a:moveTo>
                <a:lnTo>
                  <a:pt x="12184375" y="690117"/>
                </a:lnTo>
                <a:lnTo>
                  <a:pt x="12184375" y="0"/>
                </a:lnTo>
                <a:lnTo>
                  <a:pt x="0" y="0"/>
                </a:lnTo>
                <a:lnTo>
                  <a:pt x="0" y="690117"/>
                </a:lnTo>
                <a:close/>
              </a:path>
            </a:pathLst>
          </a:custGeom>
          <a:solidFill>
            <a:srgbClr val="174179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pPr>
              <a:lnSpc>
                <a:spcPct val="100000"/>
              </a:lnSpc>
            </a:pPr>
            <a:endParaRPr b="0" lang="ru-RU" sz="1800" spc="-1" strike="noStrike">
              <a:solidFill>
                <a:srgbClr val="ffffff"/>
              </a:solidFill>
              <a:latin typeface="XO Oriel"/>
            </a:endParaRPr>
          </a:p>
        </p:txBody>
      </p:sp>
      <p:pic>
        <p:nvPicPr>
          <p:cNvPr id="1" name="bg object 17" descr=""/>
          <p:cNvPicPr/>
          <p:nvPr/>
        </p:nvPicPr>
        <p:blipFill>
          <a:blip r:embed="rId2"/>
          <a:stretch/>
        </p:blipFill>
        <p:spPr>
          <a:xfrm>
            <a:off x="10197720" y="15840"/>
            <a:ext cx="1812240" cy="683280"/>
          </a:xfrm>
          <a:prstGeom prst="rect">
            <a:avLst/>
          </a:prstGeom>
          <a:ln w="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139680" y="-310680"/>
            <a:ext cx="8166600" cy="1249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ru-RU" sz="1800" spc="-1" strike="noStrike">
                <a:solidFill>
                  <a:srgbClr val="000000"/>
                </a:solidFill>
                <a:latin typeface="XO Oriel"/>
              </a:rPr>
              <a:t>Для правки текста заглавия щёлкните мышью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241560" y="3021120"/>
            <a:ext cx="5554080" cy="3466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XO Oriel"/>
              </a:rPr>
              <a:t>Для правки структуры щёлкните мышью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XO Oriel"/>
              </a:rPr>
              <a:t>Второй уровень структуры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XO Oriel"/>
              </a:rPr>
              <a:t>Третий уровень структуры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XO Oriel"/>
              </a:rPr>
              <a:t>Четвёртый уровень структуры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XO Oriel"/>
              </a:rPr>
              <a:t>Пятый уровень структуры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XO Oriel"/>
              </a:rPr>
              <a:t>Шестой уровень структуры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XO Oriel"/>
              </a:rPr>
              <a:t>Седьмой уровень структуры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>
          <a:xfrm>
            <a:off x="4145400" y="6378120"/>
            <a:ext cx="3900240" cy="342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sldNum" idx="2"/>
          </p:nvPr>
        </p:nvSpPr>
        <p:spPr>
          <a:xfrm>
            <a:off x="8778240" y="6378120"/>
            <a:ext cx="2802960" cy="342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ru-RU" sz="1400" spc="-1" strike="noStrike">
                <a:solidFill>
                  <a:schemeClr val="dk1">
                    <a:tint val="75000"/>
                  </a:schemeClr>
                </a:solidFill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17770BD5-7CAF-42AD-9CCA-203CFF24DDA4}" type="slidenum">
              <a:rPr b="0" lang="ru-RU" sz="1400" spc="-1" strike="noStrike">
                <a:solidFill>
                  <a:schemeClr val="dk1">
                    <a:tint val="75000"/>
                  </a:schemeClr>
                </a:solidFill>
                <a:latin typeface="Times New Roman"/>
              </a:rPr>
              <a:t>&lt;номер&gt;</a:t>
            </a:fld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dt" idx="3"/>
          </p:nvPr>
        </p:nvSpPr>
        <p:spPr>
          <a:xfrm>
            <a:off x="609480" y="6378120"/>
            <a:ext cx="2802960" cy="342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&lt;дата/время&gt;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lt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g object 16"/>
          <p:cNvSpPr/>
          <p:nvPr/>
        </p:nvSpPr>
        <p:spPr>
          <a:xfrm>
            <a:off x="0" y="0"/>
            <a:ext cx="12183480" cy="689040"/>
          </a:xfrm>
          <a:custGeom>
            <a:avLst/>
            <a:gdLst>
              <a:gd name="textAreaLeft" fmla="*/ 0 w 12183480"/>
              <a:gd name="textAreaRight" fmla="*/ 12184560 w 12183480"/>
              <a:gd name="textAreaTop" fmla="*/ 0 h 689040"/>
              <a:gd name="textAreaBottom" fmla="*/ 690120 h 689040"/>
            </a:gdLst>
            <a:ahLst/>
            <a:rect l="textAreaLeft" t="textAreaTop" r="textAreaRight" b="textAreaBottom"/>
            <a:pathLst>
              <a:path w="12184380" h="690245">
                <a:moveTo>
                  <a:pt x="0" y="690117"/>
                </a:moveTo>
                <a:lnTo>
                  <a:pt x="12184375" y="690117"/>
                </a:lnTo>
                <a:lnTo>
                  <a:pt x="12184375" y="0"/>
                </a:lnTo>
                <a:lnTo>
                  <a:pt x="0" y="0"/>
                </a:lnTo>
                <a:lnTo>
                  <a:pt x="0" y="690117"/>
                </a:lnTo>
                <a:close/>
              </a:path>
            </a:pathLst>
          </a:custGeom>
          <a:solidFill>
            <a:srgbClr val="174179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pPr>
              <a:lnSpc>
                <a:spcPct val="100000"/>
              </a:lnSpc>
            </a:pPr>
            <a:endParaRPr b="0" lang="ru-RU" sz="1800" spc="-1" strike="noStrike">
              <a:solidFill>
                <a:srgbClr val="ffffff"/>
              </a:solidFill>
              <a:latin typeface="XO Oriel"/>
            </a:endParaRPr>
          </a:p>
        </p:txBody>
      </p:sp>
      <p:pic>
        <p:nvPicPr>
          <p:cNvPr id="10" name="bg object 17" descr=""/>
          <p:cNvPicPr/>
          <p:nvPr/>
        </p:nvPicPr>
        <p:blipFill>
          <a:blip r:embed="rId2"/>
          <a:stretch/>
        </p:blipFill>
        <p:spPr>
          <a:xfrm>
            <a:off x="10197720" y="15840"/>
            <a:ext cx="1812240" cy="683280"/>
          </a:xfrm>
          <a:prstGeom prst="rect">
            <a:avLst/>
          </a:prstGeom>
          <a:ln w="0">
            <a:noFill/>
          </a:ln>
        </p:spPr>
      </p:pic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139680" y="-310680"/>
            <a:ext cx="8166600" cy="1249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ru-RU" sz="1800" spc="-1" strike="noStrike">
                <a:solidFill>
                  <a:srgbClr val="000000"/>
                </a:solidFill>
                <a:latin typeface="XO Oriel"/>
              </a:rPr>
              <a:t>Для правки текста заглавия щёлкните мышью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241560" y="3021120"/>
            <a:ext cx="5554080" cy="3466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XO Oriel"/>
              </a:rPr>
              <a:t>Для правки структуры щёлкните мышью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XO Oriel"/>
              </a:rPr>
              <a:t>Второй уровень структуры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XO Oriel"/>
              </a:rPr>
              <a:t>Третий уровень структуры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XO Oriel"/>
              </a:rPr>
              <a:t>Четвёртый уровень структуры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XO Oriel"/>
              </a:rPr>
              <a:t>Пятый уровень структуры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XO Oriel"/>
              </a:rPr>
              <a:t>Шестой уровень структуры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XO Oriel"/>
              </a:rPr>
              <a:t>Седьмой уровень структуры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ftr" idx="4"/>
          </p:nvPr>
        </p:nvSpPr>
        <p:spPr>
          <a:xfrm>
            <a:off x="4145400" y="6378120"/>
            <a:ext cx="3900240" cy="342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sldNum" idx="5"/>
          </p:nvPr>
        </p:nvSpPr>
        <p:spPr>
          <a:xfrm>
            <a:off x="8778240" y="6378120"/>
            <a:ext cx="2802960" cy="342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ru-RU" sz="1400" spc="-1" strike="noStrike">
                <a:solidFill>
                  <a:schemeClr val="dk1">
                    <a:tint val="75000"/>
                  </a:schemeClr>
                </a:solidFill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425C57F5-CE39-4449-A5F9-3B91009C1FB8}" type="slidenum">
              <a:rPr b="0" lang="ru-RU" sz="1400" spc="-1" strike="noStrike">
                <a:solidFill>
                  <a:schemeClr val="dk1">
                    <a:tint val="75000"/>
                  </a:schemeClr>
                </a:solidFill>
                <a:latin typeface="Times New Roman"/>
              </a:rPr>
              <a:t>&lt;номер&gt;</a:t>
            </a:fld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5" name="PlaceHolder 5"/>
          <p:cNvSpPr>
            <a:spLocks noGrp="1"/>
          </p:cNvSpPr>
          <p:nvPr>
            <p:ph type="dt" idx="6"/>
          </p:nvPr>
        </p:nvSpPr>
        <p:spPr>
          <a:xfrm>
            <a:off x="609480" y="6378120"/>
            <a:ext cx="2802960" cy="342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&lt;дата/время&gt;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1" r:id="rId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lt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bg object 16"/>
          <p:cNvSpPr/>
          <p:nvPr/>
        </p:nvSpPr>
        <p:spPr>
          <a:xfrm>
            <a:off x="0" y="0"/>
            <a:ext cx="12183480" cy="689040"/>
          </a:xfrm>
          <a:custGeom>
            <a:avLst/>
            <a:gdLst>
              <a:gd name="textAreaLeft" fmla="*/ 0 w 12183480"/>
              <a:gd name="textAreaRight" fmla="*/ 12184560 w 12183480"/>
              <a:gd name="textAreaTop" fmla="*/ 0 h 689040"/>
              <a:gd name="textAreaBottom" fmla="*/ 690120 h 689040"/>
            </a:gdLst>
            <a:ahLst/>
            <a:rect l="textAreaLeft" t="textAreaTop" r="textAreaRight" b="textAreaBottom"/>
            <a:pathLst>
              <a:path w="12184380" h="690245">
                <a:moveTo>
                  <a:pt x="0" y="690117"/>
                </a:moveTo>
                <a:lnTo>
                  <a:pt x="12184375" y="690117"/>
                </a:lnTo>
                <a:lnTo>
                  <a:pt x="12184375" y="0"/>
                </a:lnTo>
                <a:lnTo>
                  <a:pt x="0" y="0"/>
                </a:lnTo>
                <a:lnTo>
                  <a:pt x="0" y="690117"/>
                </a:lnTo>
                <a:close/>
              </a:path>
            </a:pathLst>
          </a:custGeom>
          <a:solidFill>
            <a:srgbClr val="174179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pPr>
              <a:lnSpc>
                <a:spcPct val="100000"/>
              </a:lnSpc>
            </a:pPr>
            <a:endParaRPr b="0" lang="ru-RU" sz="1800" spc="-1" strike="noStrike">
              <a:solidFill>
                <a:srgbClr val="ffffff"/>
              </a:solidFill>
              <a:latin typeface="XO Oriel"/>
            </a:endParaRPr>
          </a:p>
        </p:txBody>
      </p:sp>
      <p:pic>
        <p:nvPicPr>
          <p:cNvPr id="19" name="bg object 17" descr=""/>
          <p:cNvPicPr/>
          <p:nvPr/>
        </p:nvPicPr>
        <p:blipFill>
          <a:blip r:embed="rId2"/>
          <a:stretch/>
        </p:blipFill>
        <p:spPr>
          <a:xfrm>
            <a:off x="10197720" y="15840"/>
            <a:ext cx="1812240" cy="683280"/>
          </a:xfrm>
          <a:prstGeom prst="rect">
            <a:avLst/>
          </a:prstGeom>
          <a:ln w="0">
            <a:noFill/>
          </a:ln>
        </p:spPr>
      </p:pic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139680" y="-310680"/>
            <a:ext cx="8166600" cy="1249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ru-RU" sz="1800" spc="-1" strike="noStrike">
                <a:solidFill>
                  <a:srgbClr val="000000"/>
                </a:solidFill>
                <a:latin typeface="XO Oriel"/>
              </a:rPr>
              <a:t>Для правки текста заглавия щёлкните мышью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241560" y="3021120"/>
            <a:ext cx="5554080" cy="3466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XO Oriel"/>
              </a:rPr>
              <a:t>Для правки структуры щёлкните мышью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XO Oriel"/>
              </a:rPr>
              <a:t>Второй уровень структуры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XO Oriel"/>
              </a:rPr>
              <a:t>Третий уровень структуры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XO Oriel"/>
              </a:rPr>
              <a:t>Четвёртый уровень структуры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XO Oriel"/>
              </a:rPr>
              <a:t>Пятый уровень структуры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XO Oriel"/>
              </a:rPr>
              <a:t>Шестой уровень структуры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XO Oriel"/>
              </a:rPr>
              <a:t>Седьмой уровень структуры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 type="ftr" idx="7"/>
          </p:nvPr>
        </p:nvSpPr>
        <p:spPr>
          <a:xfrm>
            <a:off x="4145400" y="6378120"/>
            <a:ext cx="3900240" cy="342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 type="sldNum" idx="8"/>
          </p:nvPr>
        </p:nvSpPr>
        <p:spPr>
          <a:xfrm>
            <a:off x="8778240" y="6378120"/>
            <a:ext cx="2802960" cy="342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ru-RU" sz="1400" spc="-1" strike="noStrike">
                <a:solidFill>
                  <a:schemeClr val="dk1">
                    <a:tint val="75000"/>
                  </a:schemeClr>
                </a:solidFill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E592691A-EC23-4818-9318-FB04D35B4EA0}" type="slidenum">
              <a:rPr b="0" lang="ru-RU" sz="1400" spc="-1" strike="noStrike">
                <a:solidFill>
                  <a:schemeClr val="dk1">
                    <a:tint val="75000"/>
                  </a:schemeClr>
                </a:solidFill>
                <a:latin typeface="Times New Roman"/>
              </a:rPr>
              <a:t>&lt;номер&gt;</a:t>
            </a:fld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4" name="PlaceHolder 5"/>
          <p:cNvSpPr>
            <a:spLocks noGrp="1"/>
          </p:cNvSpPr>
          <p:nvPr>
            <p:ph type="dt" idx="9"/>
          </p:nvPr>
        </p:nvSpPr>
        <p:spPr>
          <a:xfrm>
            <a:off x="609480" y="6378120"/>
            <a:ext cx="2802960" cy="342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&lt;дата/время&gt;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3" r:id="rId3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lt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bg object 16"/>
          <p:cNvSpPr/>
          <p:nvPr/>
        </p:nvSpPr>
        <p:spPr>
          <a:xfrm>
            <a:off x="0" y="0"/>
            <a:ext cx="12183480" cy="689040"/>
          </a:xfrm>
          <a:custGeom>
            <a:avLst/>
            <a:gdLst>
              <a:gd name="textAreaLeft" fmla="*/ 0 w 12183480"/>
              <a:gd name="textAreaRight" fmla="*/ 12184560 w 12183480"/>
              <a:gd name="textAreaTop" fmla="*/ 0 h 689040"/>
              <a:gd name="textAreaBottom" fmla="*/ 690120 h 689040"/>
            </a:gdLst>
            <a:ahLst/>
            <a:rect l="textAreaLeft" t="textAreaTop" r="textAreaRight" b="textAreaBottom"/>
            <a:pathLst>
              <a:path w="12184380" h="690245">
                <a:moveTo>
                  <a:pt x="0" y="690117"/>
                </a:moveTo>
                <a:lnTo>
                  <a:pt x="12184375" y="690117"/>
                </a:lnTo>
                <a:lnTo>
                  <a:pt x="12184375" y="0"/>
                </a:lnTo>
                <a:lnTo>
                  <a:pt x="0" y="0"/>
                </a:lnTo>
                <a:lnTo>
                  <a:pt x="0" y="690117"/>
                </a:lnTo>
                <a:close/>
              </a:path>
            </a:pathLst>
          </a:custGeom>
          <a:solidFill>
            <a:srgbClr val="174179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pPr>
              <a:lnSpc>
                <a:spcPct val="100000"/>
              </a:lnSpc>
            </a:pPr>
            <a:endParaRPr b="0" lang="ru-RU" sz="1800" spc="-1" strike="noStrike">
              <a:solidFill>
                <a:srgbClr val="ffffff"/>
              </a:solidFill>
              <a:latin typeface="XO Oriel"/>
            </a:endParaRPr>
          </a:p>
        </p:txBody>
      </p:sp>
      <p:pic>
        <p:nvPicPr>
          <p:cNvPr id="28" name="bg object 17" descr=""/>
          <p:cNvPicPr/>
          <p:nvPr/>
        </p:nvPicPr>
        <p:blipFill>
          <a:blip r:embed="rId2"/>
          <a:stretch/>
        </p:blipFill>
        <p:spPr>
          <a:xfrm>
            <a:off x="10197720" y="15840"/>
            <a:ext cx="1812240" cy="683280"/>
          </a:xfrm>
          <a:prstGeom prst="rect">
            <a:avLst/>
          </a:prstGeom>
          <a:ln w="0">
            <a:noFill/>
          </a:ln>
        </p:spPr>
      </p:pic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139680" y="-310680"/>
            <a:ext cx="8166600" cy="1249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ru-RU" sz="1800" spc="-1" strike="noStrike">
                <a:solidFill>
                  <a:srgbClr val="000000"/>
                </a:solidFill>
                <a:latin typeface="XO Oriel"/>
              </a:rPr>
              <a:t>Для правки текста заглавия щёлкните мышью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241560" y="3021120"/>
            <a:ext cx="5554080" cy="3466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XO Oriel"/>
              </a:rPr>
              <a:t>Для правки структуры щёлкните мышью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XO Oriel"/>
              </a:rPr>
              <a:t>Второй уровень структуры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XO Oriel"/>
              </a:rPr>
              <a:t>Третий уровень структуры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XO Oriel"/>
              </a:rPr>
              <a:t>Четвёртый уровень структуры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XO Oriel"/>
              </a:rPr>
              <a:t>Пятый уровень структуры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XO Oriel"/>
              </a:rPr>
              <a:t>Шестой уровень структуры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XO Oriel"/>
              </a:rPr>
              <a:t>Седьмой уровень структуры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ftr" idx="10"/>
          </p:nvPr>
        </p:nvSpPr>
        <p:spPr>
          <a:xfrm>
            <a:off x="4145400" y="6378120"/>
            <a:ext cx="3900240" cy="342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sldNum" idx="11"/>
          </p:nvPr>
        </p:nvSpPr>
        <p:spPr>
          <a:xfrm>
            <a:off x="8778240" y="6378120"/>
            <a:ext cx="2802960" cy="342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ru-RU" sz="1400" spc="-1" strike="noStrike">
                <a:solidFill>
                  <a:schemeClr val="dk1">
                    <a:tint val="75000"/>
                  </a:schemeClr>
                </a:solidFill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921B9D08-153E-42C0-A915-BACB042888D7}" type="slidenum">
              <a:rPr b="0" lang="ru-RU" sz="1400" spc="-1" strike="noStrike">
                <a:solidFill>
                  <a:schemeClr val="dk1">
                    <a:tint val="75000"/>
                  </a:schemeClr>
                </a:solidFill>
                <a:latin typeface="Times New Roman"/>
              </a:rPr>
              <a:t>&lt;номер&gt;</a:t>
            </a:fld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dt" idx="12"/>
          </p:nvPr>
        </p:nvSpPr>
        <p:spPr>
          <a:xfrm>
            <a:off x="609480" y="6378120"/>
            <a:ext cx="2802960" cy="342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&lt;дата/время&gt;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5" r:id="rId3"/>
  </p:sldLayoutIdLst>
</p:sldMaster>
</file>

<file path=ppt/slideMasters/slideMaster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lt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bg object 16"/>
          <p:cNvSpPr/>
          <p:nvPr/>
        </p:nvSpPr>
        <p:spPr>
          <a:xfrm>
            <a:off x="0" y="0"/>
            <a:ext cx="12183480" cy="689040"/>
          </a:xfrm>
          <a:custGeom>
            <a:avLst/>
            <a:gdLst>
              <a:gd name="textAreaLeft" fmla="*/ 0 w 12183480"/>
              <a:gd name="textAreaRight" fmla="*/ 12184560 w 12183480"/>
              <a:gd name="textAreaTop" fmla="*/ 0 h 689040"/>
              <a:gd name="textAreaBottom" fmla="*/ 690120 h 689040"/>
            </a:gdLst>
            <a:ahLst/>
            <a:rect l="textAreaLeft" t="textAreaTop" r="textAreaRight" b="textAreaBottom"/>
            <a:pathLst>
              <a:path w="12184380" h="690245">
                <a:moveTo>
                  <a:pt x="0" y="690117"/>
                </a:moveTo>
                <a:lnTo>
                  <a:pt x="12184375" y="690117"/>
                </a:lnTo>
                <a:lnTo>
                  <a:pt x="12184375" y="0"/>
                </a:lnTo>
                <a:lnTo>
                  <a:pt x="0" y="0"/>
                </a:lnTo>
                <a:lnTo>
                  <a:pt x="0" y="690117"/>
                </a:lnTo>
                <a:close/>
              </a:path>
            </a:pathLst>
          </a:custGeom>
          <a:solidFill>
            <a:srgbClr val="174179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pPr>
              <a:lnSpc>
                <a:spcPct val="100000"/>
              </a:lnSpc>
            </a:pPr>
            <a:endParaRPr b="0" lang="ru-RU" sz="1800" spc="-1" strike="noStrike">
              <a:solidFill>
                <a:srgbClr val="ffffff"/>
              </a:solidFill>
              <a:latin typeface="XO Oriel"/>
            </a:endParaRPr>
          </a:p>
        </p:txBody>
      </p:sp>
      <p:pic>
        <p:nvPicPr>
          <p:cNvPr id="37" name="bg object 17" descr=""/>
          <p:cNvPicPr/>
          <p:nvPr/>
        </p:nvPicPr>
        <p:blipFill>
          <a:blip r:embed="rId2"/>
          <a:stretch/>
        </p:blipFill>
        <p:spPr>
          <a:xfrm>
            <a:off x="10197720" y="15840"/>
            <a:ext cx="1812240" cy="683280"/>
          </a:xfrm>
          <a:prstGeom prst="rect">
            <a:avLst/>
          </a:prstGeom>
          <a:ln w="0">
            <a:noFill/>
          </a:ln>
        </p:spPr>
      </p:pic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139680" y="-310680"/>
            <a:ext cx="8166600" cy="1249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ru-RU" sz="1800" spc="-1" strike="noStrike">
                <a:solidFill>
                  <a:srgbClr val="000000"/>
                </a:solidFill>
                <a:latin typeface="XO Oriel"/>
              </a:rPr>
              <a:t>Для правки текста заглавия щёлкните мышью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241560" y="3021120"/>
            <a:ext cx="5554080" cy="3466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XO Oriel"/>
              </a:rPr>
              <a:t>Для правки структуры щёлкните мышью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XO Oriel"/>
              </a:rPr>
              <a:t>Второй уровень структуры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XO Oriel"/>
              </a:rPr>
              <a:t>Третий уровень структуры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XO Oriel"/>
              </a:rPr>
              <a:t>Четвёртый уровень структуры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XO Oriel"/>
              </a:rPr>
              <a:t>Пятый уровень структуры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XO Oriel"/>
              </a:rPr>
              <a:t>Шестой уровень структуры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XO Oriel"/>
              </a:rPr>
              <a:t>Седьмой уровень структуры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40" name="PlaceHolder 3"/>
          <p:cNvSpPr>
            <a:spLocks noGrp="1"/>
          </p:cNvSpPr>
          <p:nvPr>
            <p:ph type="ftr" idx="13"/>
          </p:nvPr>
        </p:nvSpPr>
        <p:spPr>
          <a:xfrm>
            <a:off x="4145400" y="6378120"/>
            <a:ext cx="3900240" cy="342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1" name="PlaceHolder 4"/>
          <p:cNvSpPr>
            <a:spLocks noGrp="1"/>
          </p:cNvSpPr>
          <p:nvPr>
            <p:ph type="sldNum" idx="14"/>
          </p:nvPr>
        </p:nvSpPr>
        <p:spPr>
          <a:xfrm>
            <a:off x="8778240" y="6378120"/>
            <a:ext cx="2802960" cy="342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ru-RU" sz="1400" spc="-1" strike="noStrike">
                <a:solidFill>
                  <a:schemeClr val="dk1">
                    <a:tint val="75000"/>
                  </a:schemeClr>
                </a:solidFill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16E2003D-79B8-47B2-BBF1-23085C1A48AB}" type="slidenum">
              <a:rPr b="0" lang="ru-RU" sz="1400" spc="-1" strike="noStrike">
                <a:solidFill>
                  <a:schemeClr val="dk1">
                    <a:tint val="75000"/>
                  </a:schemeClr>
                </a:solidFill>
                <a:latin typeface="Times New Roman"/>
              </a:rPr>
              <a:t>&lt;номер&gt;</a:t>
            </a:fld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2" name="PlaceHolder 5"/>
          <p:cNvSpPr>
            <a:spLocks noGrp="1"/>
          </p:cNvSpPr>
          <p:nvPr>
            <p:ph type="dt" idx="15"/>
          </p:nvPr>
        </p:nvSpPr>
        <p:spPr>
          <a:xfrm>
            <a:off x="609480" y="6378120"/>
            <a:ext cx="2802960" cy="342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&lt;дата/время&gt;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7" r:id="rId3"/>
  </p:sldLayoutIdLst>
</p:sldMaster>
</file>

<file path=ppt/slideMasters/slideMaster6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r>
              <a:rPr b="0" lang="ru-RU" sz="4400" spc="-1" strike="noStrike">
                <a:solidFill>
                  <a:srgbClr val="000000"/>
                </a:solidFill>
                <a:latin typeface="XO Oriel"/>
              </a:rPr>
              <a:t>Для правки текста заглавия щёлкните мышью</a:t>
            </a:r>
            <a:endParaRPr b="0" lang="ru-RU" sz="44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4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latin typeface="XO Oriel"/>
              </a:rPr>
              <a:t>Для правки структуры щёлкните мышью</a:t>
            </a:r>
            <a:endParaRPr b="0" lang="ru-RU" sz="3200" spc="-1" strike="noStrike">
              <a:solidFill>
                <a:srgbClr val="000000"/>
              </a:solidFill>
              <a:latin typeface="XO Orie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XO Oriel"/>
              </a:rPr>
              <a:t>Второй уровень структуры</a:t>
            </a:r>
            <a:endParaRPr b="0" lang="ru-RU" sz="2800" spc="-1" strike="noStrike">
              <a:solidFill>
                <a:srgbClr val="000000"/>
              </a:solidFill>
              <a:latin typeface="XO Orie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solidFill>
                  <a:srgbClr val="000000"/>
                </a:solidFill>
                <a:latin typeface="XO Oriel"/>
              </a:rPr>
              <a:t>Третий уровень структуры</a:t>
            </a:r>
            <a:endParaRPr b="0" lang="ru-RU" sz="2400" spc="-1" strike="noStrike">
              <a:solidFill>
                <a:srgbClr val="000000"/>
              </a:solidFill>
              <a:latin typeface="XO Orie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XO Oriel"/>
              </a:rPr>
              <a:t>Четвёртый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XO Orie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XO Oriel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XO Orie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XO Oriel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latin typeface="XO Orie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XO Oriel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latin typeface="XO Orie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9" r:id="rId2"/>
  </p:sldLayoutIdLst>
</p:sldMaster>
</file>

<file path=ppt/slideMasters/slideMaster7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lt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bg object 16"/>
          <p:cNvSpPr/>
          <p:nvPr/>
        </p:nvSpPr>
        <p:spPr>
          <a:xfrm>
            <a:off x="0" y="0"/>
            <a:ext cx="12183120" cy="688680"/>
          </a:xfrm>
          <a:custGeom>
            <a:avLst/>
            <a:gdLst>
              <a:gd name="textAreaLeft" fmla="*/ 0 w 12183120"/>
              <a:gd name="textAreaRight" fmla="*/ 12184560 w 12183120"/>
              <a:gd name="textAreaTop" fmla="*/ 0 h 688680"/>
              <a:gd name="textAreaBottom" fmla="*/ 690120 h 688680"/>
            </a:gdLst>
            <a:ahLst/>
            <a:rect l="textAreaLeft" t="textAreaTop" r="textAreaRight" b="textAreaBottom"/>
            <a:pathLst>
              <a:path w="12184380" h="690245">
                <a:moveTo>
                  <a:pt x="0" y="690117"/>
                </a:moveTo>
                <a:lnTo>
                  <a:pt x="12184375" y="690117"/>
                </a:lnTo>
                <a:lnTo>
                  <a:pt x="12184375" y="0"/>
                </a:lnTo>
                <a:lnTo>
                  <a:pt x="0" y="0"/>
                </a:lnTo>
                <a:lnTo>
                  <a:pt x="0" y="690117"/>
                </a:lnTo>
                <a:close/>
              </a:path>
            </a:pathLst>
          </a:custGeom>
          <a:solidFill>
            <a:srgbClr val="174179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pPr>
              <a:lnSpc>
                <a:spcPct val="100000"/>
              </a:lnSpc>
            </a:pPr>
            <a:endParaRPr b="0" lang="ru-RU" sz="1800" spc="-1" strike="noStrike">
              <a:solidFill>
                <a:srgbClr val="ffffff"/>
              </a:solidFill>
              <a:latin typeface="Arial"/>
            </a:endParaRPr>
          </a:p>
        </p:txBody>
      </p:sp>
      <p:pic>
        <p:nvPicPr>
          <p:cNvPr id="48" name="bg object 17" descr=""/>
          <p:cNvPicPr/>
          <p:nvPr/>
        </p:nvPicPr>
        <p:blipFill>
          <a:blip r:embed="rId2"/>
          <a:stretch/>
        </p:blipFill>
        <p:spPr>
          <a:xfrm>
            <a:off x="10197720" y="15840"/>
            <a:ext cx="1811880" cy="682920"/>
          </a:xfrm>
          <a:prstGeom prst="rect">
            <a:avLst/>
          </a:prstGeom>
          <a:ln w="0">
            <a:noFill/>
          </a:ln>
        </p:spPr>
      </p:pic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139680" y="-310680"/>
            <a:ext cx="8166600" cy="1249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ru-RU" sz="1800" spc="-1" strike="noStrike">
                <a:solidFill>
                  <a:srgbClr val="000000"/>
                </a:solidFill>
                <a:latin typeface="XO Oriel"/>
              </a:rPr>
              <a:t>Для правки текста заглавия щёлкните мышью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 type="body"/>
          </p:nvPr>
        </p:nvSpPr>
        <p:spPr>
          <a:xfrm>
            <a:off x="241560" y="3021120"/>
            <a:ext cx="5554080" cy="3466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XO Oriel"/>
              </a:rPr>
              <a:t>Для правки структуры щёлкните мышью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XO Oriel"/>
              </a:rPr>
              <a:t>Второй уровень структуры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XO Oriel"/>
              </a:rPr>
              <a:t>Третий уровень структуры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XO Oriel"/>
              </a:rPr>
              <a:t>Четвёртый уровень структуры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XO Oriel"/>
              </a:rPr>
              <a:t>Пятый уровень структуры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XO Oriel"/>
              </a:rPr>
              <a:t>Шестой уровень структуры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XO Oriel"/>
              </a:rPr>
              <a:t>Седьмой уровень структуры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51" name="PlaceHolder 3"/>
          <p:cNvSpPr>
            <a:spLocks noGrp="1"/>
          </p:cNvSpPr>
          <p:nvPr>
            <p:ph type="ftr" idx="16"/>
          </p:nvPr>
        </p:nvSpPr>
        <p:spPr>
          <a:xfrm>
            <a:off x="4145400" y="6378120"/>
            <a:ext cx="3899880" cy="34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2" name="PlaceHolder 4"/>
          <p:cNvSpPr>
            <a:spLocks noGrp="1"/>
          </p:cNvSpPr>
          <p:nvPr>
            <p:ph type="sldNum" idx="17"/>
          </p:nvPr>
        </p:nvSpPr>
        <p:spPr>
          <a:xfrm>
            <a:off x="8778240" y="6378120"/>
            <a:ext cx="2802600" cy="34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ru-RU" sz="1400" spc="-1" strike="noStrike">
                <a:solidFill>
                  <a:srgbClr val="8b8b8b"/>
                </a:solidFill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3DE2607E-F084-4BB3-82A9-DBA4F03BA130}" type="slidenum">
              <a:rPr b="0" lang="ru-RU" sz="1400" spc="-1" strike="noStrike">
                <a:solidFill>
                  <a:srgbClr val="8b8b8b"/>
                </a:solidFill>
                <a:latin typeface="Times New Roman"/>
              </a:rPr>
              <a:t>&lt;номер&gt;</a:t>
            </a:fld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3" name="PlaceHolder 5"/>
          <p:cNvSpPr>
            <a:spLocks noGrp="1"/>
          </p:cNvSpPr>
          <p:nvPr>
            <p:ph type="dt" idx="18"/>
          </p:nvPr>
        </p:nvSpPr>
        <p:spPr>
          <a:xfrm>
            <a:off x="609480" y="6378120"/>
            <a:ext cx="2802600" cy="34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&lt;дата/время&gt;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1" r:id="rId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slideLayout" Target="../slideLayouts/slideLayout6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6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Рисунок 4" descr=""/>
          <p:cNvPicPr/>
          <p:nvPr/>
        </p:nvPicPr>
        <p:blipFill>
          <a:blip r:embed="rId1"/>
          <a:stretch/>
        </p:blipFill>
        <p:spPr>
          <a:xfrm>
            <a:off x="0" y="0"/>
            <a:ext cx="12191040" cy="6855840"/>
          </a:xfrm>
          <a:prstGeom prst="rect">
            <a:avLst/>
          </a:prstGeom>
          <a:ln w="0">
            <a:noFill/>
          </a:ln>
        </p:spPr>
      </p:pic>
      <p:sp>
        <p:nvSpPr>
          <p:cNvPr id="63" name="TextBox 3"/>
          <p:cNvSpPr/>
          <p:nvPr/>
        </p:nvSpPr>
        <p:spPr>
          <a:xfrm>
            <a:off x="555120" y="3029400"/>
            <a:ext cx="11314800" cy="522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</a:pPr>
            <a:endParaRPr b="0" lang="ru-RU" sz="2800" spc="-1" strike="noStrike">
              <a:solidFill>
                <a:schemeClr val="lt1"/>
              </a:solidFill>
              <a:latin typeface="Arial"/>
            </a:endParaRPr>
          </a:p>
        </p:txBody>
      </p:sp>
      <p:sp>
        <p:nvSpPr>
          <p:cNvPr id="64" name="TextBox 5"/>
          <p:cNvSpPr/>
          <p:nvPr/>
        </p:nvSpPr>
        <p:spPr>
          <a:xfrm>
            <a:off x="850680" y="2752560"/>
            <a:ext cx="9518040" cy="5778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65" name=""/>
          <p:cNvSpPr/>
          <p:nvPr/>
        </p:nvSpPr>
        <p:spPr>
          <a:xfrm>
            <a:off x="540000" y="1620000"/>
            <a:ext cx="11555640" cy="2368800"/>
          </a:xfrm>
          <a:prstGeom prst="rect">
            <a:avLst/>
          </a:prstGeom>
          <a:solidFill>
            <a:srgbClr val="729fc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algn="ctr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</a:pPr>
            <a:r>
              <a:rPr b="0" lang="ru-RU" sz="3200" spc="-1" strike="noStrike">
                <a:solidFill>
                  <a:srgbClr val="ffffff"/>
                </a:solidFill>
                <a:latin typeface="XO Oriel"/>
              </a:rPr>
              <a:t>Об организации тестирования на знание русского языка иностранных граждан при приёме на обучение по программам начального общего, основного общего и среднего общего образования в образовательные организации Свердловской области </a:t>
            </a:r>
            <a:endParaRPr b="0" lang="ru-RU" sz="3200" spc="-1" strike="noStrike">
              <a:solidFill>
                <a:srgbClr val="000000"/>
              </a:solidFill>
              <a:latin typeface="XO Orie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Прямоугольник: скругленные углы 41"/>
          <p:cNvSpPr/>
          <p:nvPr/>
        </p:nvSpPr>
        <p:spPr>
          <a:xfrm>
            <a:off x="3657600" y="3537000"/>
            <a:ext cx="2252520" cy="2100600"/>
          </a:xfrm>
          <a:prstGeom prst="roundRect">
            <a:avLst>
              <a:gd name="adj" fmla="val 6448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1" lang="ru-RU" sz="800" spc="-7" strike="noStrike">
                <a:solidFill>
                  <a:schemeClr val="accent1">
                    <a:lumMod val="50000"/>
                  </a:schemeClr>
                </a:solidFill>
                <a:latin typeface="Century Gothic"/>
              </a:rPr>
              <a:t>Порядок приема на обучение по образовательным программам начального общего, основного общего и среднего общего образования</a:t>
            </a:r>
            <a:endParaRPr b="0" lang="ru-RU" sz="8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67" name="Прямоугольник: скругленные углы 42"/>
          <p:cNvSpPr/>
          <p:nvPr/>
        </p:nvSpPr>
        <p:spPr>
          <a:xfrm>
            <a:off x="9656640" y="3657600"/>
            <a:ext cx="2244960" cy="2132640"/>
          </a:xfrm>
          <a:prstGeom prst="roundRect">
            <a:avLst>
              <a:gd name="adj" fmla="val 6448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ru-RU" sz="1800" spc="-1" strike="noStrike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68" name="Прямоугольник 60"/>
          <p:cNvSpPr/>
          <p:nvPr/>
        </p:nvSpPr>
        <p:spPr>
          <a:xfrm>
            <a:off x="0" y="0"/>
            <a:ext cx="12191040" cy="999720"/>
          </a:xfrm>
          <a:prstGeom prst="rect">
            <a:avLst/>
          </a:prstGeom>
          <a:solidFill>
            <a:srgbClr val="1841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1" lang="ru-RU" sz="1800" spc="-1" strike="noStrike">
              <a:solidFill>
                <a:srgbClr val="ffffff"/>
              </a:solidFill>
              <a:latin typeface="Century Gothic"/>
            </a:endParaRPr>
          </a:p>
        </p:txBody>
      </p:sp>
      <p:sp>
        <p:nvSpPr>
          <p:cNvPr id="69" name="TextBox 38"/>
          <p:cNvSpPr/>
          <p:nvPr/>
        </p:nvSpPr>
        <p:spPr>
          <a:xfrm>
            <a:off x="175320" y="308880"/>
            <a:ext cx="9717480" cy="393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70" name="Прямоугольник: скругленные углы 33"/>
          <p:cNvSpPr/>
          <p:nvPr/>
        </p:nvSpPr>
        <p:spPr>
          <a:xfrm>
            <a:off x="3657600" y="1127880"/>
            <a:ext cx="2244960" cy="2408040"/>
          </a:xfrm>
          <a:prstGeom prst="roundRect">
            <a:avLst>
              <a:gd name="adj" fmla="val 6448"/>
            </a:avLst>
          </a:prstGeom>
          <a:solidFill>
            <a:srgbClr val="1841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714960">
              <a:lnSpc>
                <a:spcPct val="100000"/>
              </a:lnSpc>
              <a:tabLst>
                <a:tab algn="l" pos="0"/>
              </a:tabLst>
            </a:pPr>
            <a:r>
              <a:rPr b="1" lang="ru-RU" sz="800" spc="-7" strike="noStrike">
                <a:solidFill>
                  <a:srgbClr val="ffffff"/>
                </a:solidFill>
                <a:latin typeface="Century Gothic"/>
              </a:rPr>
              <a:t>Минпросвещения России </a:t>
            </a:r>
            <a:endParaRPr b="0" lang="ru-RU" sz="800" spc="-1" strike="noStrike">
              <a:solidFill>
                <a:srgbClr val="ffffff"/>
              </a:solidFill>
              <a:latin typeface="XO Oriel"/>
            </a:endParaRPr>
          </a:p>
          <a:p>
            <a:pPr algn="ctr" defTabSz="714960">
              <a:lnSpc>
                <a:spcPct val="100000"/>
              </a:lnSpc>
              <a:tabLst>
                <a:tab algn="l" pos="0"/>
              </a:tabLst>
            </a:pPr>
            <a:r>
              <a:rPr b="1" lang="ru-RU" sz="800" spc="-7" strike="noStrike">
                <a:solidFill>
                  <a:srgbClr val="ffffff"/>
                </a:solidFill>
                <a:latin typeface="Century Gothic"/>
              </a:rPr>
              <a:t>№ </a:t>
            </a:r>
            <a:r>
              <a:rPr b="1" lang="ru-RU" sz="800" spc="-7" strike="noStrike">
                <a:solidFill>
                  <a:srgbClr val="ffffff"/>
                </a:solidFill>
                <a:latin typeface="Century Gothic"/>
              </a:rPr>
              <a:t>171 от 04 марта 2025 г.</a:t>
            </a:r>
            <a:endParaRPr b="0" lang="ru-RU" sz="800" spc="-1" strike="noStrike">
              <a:solidFill>
                <a:srgbClr val="ffffff"/>
              </a:solidFill>
              <a:latin typeface="XO Oriel"/>
            </a:endParaRPr>
          </a:p>
          <a:p>
            <a:pPr algn="ctr" defTabSz="714960">
              <a:lnSpc>
                <a:spcPct val="100000"/>
              </a:lnSpc>
              <a:tabLst>
                <a:tab algn="l" pos="0"/>
              </a:tabLst>
            </a:pPr>
            <a:endParaRPr b="0" lang="ru-RU" sz="800" spc="-1" strike="noStrike">
              <a:solidFill>
                <a:srgbClr val="ffffff"/>
              </a:solidFill>
              <a:latin typeface="XO Oriel"/>
            </a:endParaRPr>
          </a:p>
          <a:p>
            <a:pPr algn="ctr" defTabSz="714960">
              <a:lnSpc>
                <a:spcPct val="100000"/>
              </a:lnSpc>
              <a:tabLst>
                <a:tab algn="l" pos="0"/>
              </a:tabLst>
            </a:pPr>
            <a:r>
              <a:rPr b="0" lang="ru-RU" sz="800" spc="-7" strike="noStrike">
                <a:solidFill>
                  <a:srgbClr val="ffffff"/>
                </a:solidFill>
                <a:latin typeface="Century Gothic"/>
              </a:rPr>
              <a:t>«О внесении изменений в Порядок приема на обучение по образовательным программам начального общего, основного общего и среднего общего образования, утвержденный приказом Министерства просвещения Российской Федерации от 2 сентября 2020 г. № 458» </a:t>
            </a:r>
            <a:endParaRPr b="0" lang="ru-RU" sz="800" spc="-1" strike="noStrike">
              <a:solidFill>
                <a:srgbClr val="ffffff"/>
              </a:solidFill>
              <a:latin typeface="XO Oriel"/>
            </a:endParaRPr>
          </a:p>
        </p:txBody>
      </p:sp>
      <p:sp>
        <p:nvSpPr>
          <p:cNvPr id="71" name="Прямоугольник: скругленные углы 35"/>
          <p:cNvSpPr/>
          <p:nvPr/>
        </p:nvSpPr>
        <p:spPr>
          <a:xfrm>
            <a:off x="9668160" y="1149840"/>
            <a:ext cx="2244960" cy="2506680"/>
          </a:xfrm>
          <a:prstGeom prst="roundRect">
            <a:avLst>
              <a:gd name="adj" fmla="val 6448"/>
            </a:avLst>
          </a:prstGeom>
          <a:solidFill>
            <a:srgbClr val="1841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ru-RU" sz="1800" spc="-1" strike="noStrike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72" name="Прямоугольник 168"/>
          <p:cNvSpPr/>
          <p:nvPr/>
        </p:nvSpPr>
        <p:spPr>
          <a:xfrm>
            <a:off x="9690480" y="1447920"/>
            <a:ext cx="2271960" cy="15310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71640" rIns="71640" tIns="35640" bIns="35640" anchor="t">
            <a:spAutoFit/>
          </a:bodyPr>
          <a:p>
            <a:pPr algn="ctr" defTabSz="714960">
              <a:lnSpc>
                <a:spcPct val="100000"/>
              </a:lnSpc>
              <a:tabLst>
                <a:tab algn="l" pos="0"/>
              </a:tabLst>
            </a:pPr>
            <a:r>
              <a:rPr b="1" lang="ru-RU" sz="800" spc="-7" strike="noStrike">
                <a:solidFill>
                  <a:srgbClr val="ffffff"/>
                </a:solidFill>
                <a:latin typeface="Century Gothic"/>
              </a:rPr>
              <a:t>Минпросвещения России </a:t>
            </a:r>
            <a:endParaRPr b="0" lang="ru-RU" sz="800" spc="-1" strike="noStrike">
              <a:solidFill>
                <a:srgbClr val="000000"/>
              </a:solidFill>
              <a:latin typeface="XO Oriel"/>
            </a:endParaRPr>
          </a:p>
          <a:p>
            <a:pPr algn="ctr" defTabSz="714960">
              <a:lnSpc>
                <a:spcPct val="100000"/>
              </a:lnSpc>
              <a:tabLst>
                <a:tab algn="l" pos="0"/>
              </a:tabLst>
            </a:pPr>
            <a:r>
              <a:rPr b="1" lang="ru-RU" sz="800" spc="-7" strike="noStrike">
                <a:solidFill>
                  <a:srgbClr val="ffffff"/>
                </a:solidFill>
                <a:latin typeface="Century Gothic"/>
              </a:rPr>
              <a:t>№ </a:t>
            </a:r>
            <a:r>
              <a:rPr b="1" lang="ru-RU" sz="800" spc="-7" strike="noStrike">
                <a:solidFill>
                  <a:srgbClr val="ffffff"/>
                </a:solidFill>
                <a:latin typeface="Century Gothic"/>
              </a:rPr>
              <a:t>170  от 04 марта 2025 г.</a:t>
            </a:r>
            <a:endParaRPr b="0" lang="ru-RU" sz="800" spc="-1" strike="noStrike">
              <a:solidFill>
                <a:srgbClr val="000000"/>
              </a:solidFill>
              <a:latin typeface="XO Oriel"/>
            </a:endParaRPr>
          </a:p>
          <a:p>
            <a:pPr algn="ctr" defTabSz="714960">
              <a:lnSpc>
                <a:spcPct val="100000"/>
              </a:lnSpc>
              <a:tabLst>
                <a:tab algn="l" pos="0"/>
              </a:tabLst>
            </a:pPr>
            <a:endParaRPr b="0" lang="ru-RU" sz="800" spc="-1" strike="noStrike">
              <a:solidFill>
                <a:srgbClr val="000000"/>
              </a:solidFill>
              <a:latin typeface="XO Oriel"/>
            </a:endParaRPr>
          </a:p>
          <a:p>
            <a:pPr algn="ctr" defTabSz="714960">
              <a:lnSpc>
                <a:spcPct val="100000"/>
              </a:lnSpc>
              <a:tabLst>
                <a:tab algn="l" pos="0"/>
              </a:tabLst>
            </a:pPr>
            <a:r>
              <a:rPr b="0" lang="ru-RU" sz="800" spc="-7" strike="noStrike">
                <a:solidFill>
                  <a:srgbClr val="ffffff"/>
                </a:solidFill>
                <a:latin typeface="Century Gothic"/>
              </a:rPr>
              <a:t>«Об утверждении Порядка проведения в государственной или муниципальной общеобразовательной организации тестирования на знание русского языка, достаточное для освоения образовательных программ начального общего, основного общего и среднего общего образования, иностранных граждан и лиц без гражданства»</a:t>
            </a:r>
            <a:endParaRPr b="0" lang="ru-RU" sz="8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73" name="Прямоугольник 175"/>
          <p:cNvSpPr/>
          <p:nvPr/>
        </p:nvSpPr>
        <p:spPr>
          <a:xfrm>
            <a:off x="9688320" y="3733920"/>
            <a:ext cx="2239920" cy="1652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71640" rIns="71640" tIns="35640" bIns="35640" anchor="t">
            <a:spAutoFit/>
          </a:bodyPr>
          <a:p>
            <a:pPr algn="ctr" defTabSz="714960">
              <a:lnSpc>
                <a:spcPct val="100000"/>
              </a:lnSpc>
              <a:tabLst>
                <a:tab algn="l" pos="0"/>
              </a:tabLst>
            </a:pPr>
            <a:endParaRPr b="0" lang="ru-RU" sz="800" spc="-1" strike="noStrike">
              <a:solidFill>
                <a:srgbClr val="000000"/>
              </a:solidFill>
              <a:latin typeface="XO Oriel"/>
            </a:endParaRPr>
          </a:p>
          <a:p>
            <a:pPr algn="ctr" defTabSz="714960">
              <a:lnSpc>
                <a:spcPct val="100000"/>
              </a:lnSpc>
              <a:tabLst>
                <a:tab algn="l" pos="0"/>
              </a:tabLst>
            </a:pPr>
            <a:endParaRPr b="0" lang="ru-RU" sz="800" spc="-1" strike="noStrike">
              <a:solidFill>
                <a:srgbClr val="000000"/>
              </a:solidFill>
              <a:latin typeface="XO Oriel"/>
            </a:endParaRPr>
          </a:p>
          <a:p>
            <a:pPr algn="ctr" defTabSz="714960">
              <a:lnSpc>
                <a:spcPct val="100000"/>
              </a:lnSpc>
              <a:tabLst>
                <a:tab algn="l" pos="0"/>
              </a:tabLst>
            </a:pPr>
            <a:endParaRPr b="0" lang="ru-RU" sz="800" spc="-1" strike="noStrike">
              <a:solidFill>
                <a:srgbClr val="000000"/>
              </a:solidFill>
              <a:latin typeface="XO Oriel"/>
            </a:endParaRPr>
          </a:p>
          <a:p>
            <a:pPr algn="ctr" defTabSz="714960">
              <a:lnSpc>
                <a:spcPct val="100000"/>
              </a:lnSpc>
              <a:tabLst>
                <a:tab algn="l" pos="0"/>
              </a:tabLst>
            </a:pPr>
            <a:endParaRPr b="0" lang="ru-RU" sz="800" spc="-1" strike="noStrike">
              <a:solidFill>
                <a:srgbClr val="000000"/>
              </a:solidFill>
              <a:latin typeface="XO Oriel"/>
            </a:endParaRPr>
          </a:p>
          <a:p>
            <a:pPr algn="ctr" defTabSz="714960">
              <a:lnSpc>
                <a:spcPct val="100000"/>
              </a:lnSpc>
              <a:tabLst>
                <a:tab algn="l" pos="0"/>
              </a:tabLst>
            </a:pPr>
            <a:r>
              <a:rPr b="1" lang="ru-RU" sz="800" spc="-7" strike="noStrike">
                <a:solidFill>
                  <a:schemeClr val="accent1">
                    <a:lumMod val="50000"/>
                  </a:schemeClr>
                </a:solidFill>
                <a:latin typeface="Century Gothic"/>
              </a:rPr>
              <a:t>Порядок проведения в государственной или муниципальной общеобразовательной организации тестирования на знание русского языка, достаточное для освоения образовательных программ начального общего, основного общего и среднего общего образования, иностранных граждан и лиц без гражданства</a:t>
            </a:r>
            <a:endParaRPr b="0" lang="ru-RU" sz="800" spc="-1" strike="noStrike">
              <a:solidFill>
                <a:srgbClr val="000000"/>
              </a:solidFill>
              <a:latin typeface="XO Oriel"/>
            </a:endParaRPr>
          </a:p>
        </p:txBody>
      </p:sp>
      <p:pic>
        <p:nvPicPr>
          <p:cNvPr id="74" name="Picture 2" descr=""/>
          <p:cNvPicPr/>
          <p:nvPr/>
        </p:nvPicPr>
        <p:blipFill>
          <a:blip r:embed="rId1"/>
          <a:stretch/>
        </p:blipFill>
        <p:spPr>
          <a:xfrm>
            <a:off x="203400" y="1071000"/>
            <a:ext cx="3354840" cy="4719240"/>
          </a:xfrm>
          <a:prstGeom prst="rect">
            <a:avLst/>
          </a:prstGeom>
          <a:ln w="0">
            <a:noFill/>
          </a:ln>
        </p:spPr>
      </p:pic>
      <p:pic>
        <p:nvPicPr>
          <p:cNvPr id="75" name="Picture 3" descr=""/>
          <p:cNvPicPr/>
          <p:nvPr/>
        </p:nvPicPr>
        <p:blipFill>
          <a:blip r:embed="rId2"/>
          <a:stretch/>
        </p:blipFill>
        <p:spPr>
          <a:xfrm>
            <a:off x="6238440" y="1181880"/>
            <a:ext cx="3261240" cy="46080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Прямоугольник 2"/>
          <p:cNvSpPr/>
          <p:nvPr/>
        </p:nvSpPr>
        <p:spPr>
          <a:xfrm>
            <a:off x="720" y="0"/>
            <a:ext cx="12191040" cy="999720"/>
          </a:xfrm>
          <a:prstGeom prst="rect">
            <a:avLst/>
          </a:prstGeom>
          <a:solidFill>
            <a:srgbClr val="1841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endParaRPr b="1" lang="ru-RU" sz="1800" spc="-1" strike="noStrike">
              <a:solidFill>
                <a:srgbClr val="ffffff"/>
              </a:solidFill>
              <a:latin typeface="Century Gothic"/>
            </a:endParaRPr>
          </a:p>
        </p:txBody>
      </p:sp>
      <p:sp>
        <p:nvSpPr>
          <p:cNvPr id="77" name="TextBox 1"/>
          <p:cNvSpPr/>
          <p:nvPr/>
        </p:nvSpPr>
        <p:spPr>
          <a:xfrm>
            <a:off x="175320" y="308880"/>
            <a:ext cx="9717480" cy="393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78" name="Прямоугольник 5"/>
          <p:cNvSpPr/>
          <p:nvPr/>
        </p:nvSpPr>
        <p:spPr>
          <a:xfrm>
            <a:off x="9688320" y="3733920"/>
            <a:ext cx="2239920" cy="557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71640" rIns="71640" tIns="35640" bIns="35640" anchor="t">
            <a:spAutoFit/>
          </a:bodyPr>
          <a:p>
            <a:pPr algn="ctr" defTabSz="714960">
              <a:lnSpc>
                <a:spcPct val="100000"/>
              </a:lnSpc>
              <a:tabLst>
                <a:tab algn="l" pos="0"/>
              </a:tabLst>
            </a:pPr>
            <a:endParaRPr b="0" lang="ru-RU" sz="800" spc="-1" strike="noStrike">
              <a:solidFill>
                <a:srgbClr val="000000"/>
              </a:solidFill>
              <a:latin typeface="XO Oriel"/>
            </a:endParaRPr>
          </a:p>
          <a:p>
            <a:pPr algn="ctr" defTabSz="714960">
              <a:lnSpc>
                <a:spcPct val="100000"/>
              </a:lnSpc>
              <a:tabLst>
                <a:tab algn="l" pos="0"/>
              </a:tabLst>
            </a:pPr>
            <a:endParaRPr b="0" lang="ru-RU" sz="800" spc="-1" strike="noStrike">
              <a:solidFill>
                <a:srgbClr val="000000"/>
              </a:solidFill>
              <a:latin typeface="XO Oriel"/>
            </a:endParaRPr>
          </a:p>
          <a:p>
            <a:pPr algn="ctr" defTabSz="714960">
              <a:lnSpc>
                <a:spcPct val="100000"/>
              </a:lnSpc>
              <a:tabLst>
                <a:tab algn="l" pos="0"/>
              </a:tabLst>
            </a:pPr>
            <a:endParaRPr b="0" lang="ru-RU" sz="800" spc="-1" strike="noStrike">
              <a:solidFill>
                <a:srgbClr val="000000"/>
              </a:solidFill>
              <a:latin typeface="XO Oriel"/>
            </a:endParaRPr>
          </a:p>
          <a:p>
            <a:pPr algn="ctr" defTabSz="714960">
              <a:lnSpc>
                <a:spcPct val="100000"/>
              </a:lnSpc>
              <a:tabLst>
                <a:tab algn="l" pos="0"/>
              </a:tabLst>
            </a:pPr>
            <a:endParaRPr b="0" lang="ru-RU" sz="8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79" name=""/>
          <p:cNvSpPr/>
          <p:nvPr/>
        </p:nvSpPr>
        <p:spPr>
          <a:xfrm>
            <a:off x="237240" y="180000"/>
            <a:ext cx="4622400" cy="715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r>
              <a:rPr b="1" lang="ru-RU" sz="2000" spc="-12" strike="noStrike">
                <a:solidFill>
                  <a:srgbClr val="ffffff"/>
                </a:solidFill>
                <a:latin typeface="Century Gothic"/>
              </a:rPr>
              <a:t>ПРИКАЗ № 171 от 04 марта 2025г.  </a:t>
            </a:r>
            <a:r>
              <a:rPr b="0" lang="ru-RU" sz="2000" spc="-1" strike="noStrike">
                <a:solidFill>
                  <a:srgbClr val="000000"/>
                </a:solidFill>
                <a:latin typeface="Century Gothic"/>
              </a:rPr>
              <a:t> </a:t>
            </a:r>
            <a:br>
              <a:rPr sz="2000"/>
            </a:br>
            <a:r>
              <a:rPr b="1" lang="ru-RU" sz="2000" spc="-12" strike="noStrike">
                <a:solidFill>
                  <a:srgbClr val="ffffff"/>
                </a:solidFill>
                <a:latin typeface="Century Gothic"/>
              </a:rPr>
              <a:t>ПОРЯДОК ПРИЕМА НА ОБУЧЕНИЕ </a:t>
            </a:r>
            <a:endParaRPr b="0" lang="ru-RU" sz="20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80" name="Прямоугольник: скругленные углы 1"/>
          <p:cNvSpPr/>
          <p:nvPr/>
        </p:nvSpPr>
        <p:spPr>
          <a:xfrm>
            <a:off x="5580000" y="1000080"/>
            <a:ext cx="6555960" cy="712080"/>
          </a:xfrm>
          <a:prstGeom prst="roundRect">
            <a:avLst>
              <a:gd name="adj" fmla="val 6448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marL="171360" indent="-171360">
              <a:lnSpc>
                <a:spcPct val="100000"/>
              </a:lnSpc>
              <a:buClr>
                <a:srgbClr val="254061"/>
              </a:buClr>
              <a:buFont typeface="Wingdings" charset="2"/>
              <a:buChar char=""/>
            </a:pPr>
            <a:r>
              <a:rPr b="1" lang="ru-RU" sz="1000" spc="-7" strike="noStrike">
                <a:solidFill>
                  <a:schemeClr val="accent1">
                    <a:lumMod val="50000"/>
                  </a:schemeClr>
                </a:solidFill>
                <a:latin typeface="Century Gothic"/>
              </a:rPr>
              <a:t>Ребенок не может быть зачислен в школу только в том случае, если в ней нет свободных мет;</a:t>
            </a:r>
            <a:endParaRPr b="0" lang="ru-RU" sz="1000" spc="-1" strike="noStrike">
              <a:solidFill>
                <a:srgbClr val="000000"/>
              </a:solidFill>
              <a:latin typeface="XO Oriel"/>
            </a:endParaRPr>
          </a:p>
          <a:p>
            <a:pPr marL="171360" indent="-171360">
              <a:lnSpc>
                <a:spcPct val="100000"/>
              </a:lnSpc>
              <a:buClr>
                <a:srgbClr val="254061"/>
              </a:buClr>
              <a:buFont typeface="Wingdings" charset="2"/>
              <a:buChar char=""/>
            </a:pPr>
            <a:r>
              <a:rPr b="1" lang="ru-RU" sz="1000" spc="-7" strike="noStrike">
                <a:solidFill>
                  <a:schemeClr val="accent1">
                    <a:lumMod val="50000"/>
                  </a:schemeClr>
                </a:solidFill>
                <a:latin typeface="Century Gothic"/>
              </a:rPr>
              <a:t>если не представлен документ, подтверждающий законность нахождения на территории России;</a:t>
            </a:r>
            <a:endParaRPr b="0" lang="ru-RU" sz="1000" spc="-1" strike="noStrike">
              <a:solidFill>
                <a:srgbClr val="000000"/>
              </a:solidFill>
              <a:latin typeface="XO Oriel"/>
            </a:endParaRPr>
          </a:p>
          <a:p>
            <a:pPr marL="171360" indent="-171360">
              <a:lnSpc>
                <a:spcPct val="100000"/>
              </a:lnSpc>
              <a:buClr>
                <a:srgbClr val="254061"/>
              </a:buClr>
              <a:buFont typeface="Wingdings" charset="2"/>
              <a:buChar char=""/>
            </a:pPr>
            <a:r>
              <a:rPr b="1" lang="ru-RU" sz="1000" spc="-7" strike="noStrike">
                <a:solidFill>
                  <a:schemeClr val="accent1">
                    <a:lumMod val="50000"/>
                  </a:schemeClr>
                </a:solidFill>
                <a:latin typeface="Century Gothic"/>
              </a:rPr>
              <a:t>если не прошел тестирование.</a:t>
            </a:r>
            <a:endParaRPr b="0" lang="ru-RU" sz="10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81" name="Прямоугольник: скругленные углы 2"/>
          <p:cNvSpPr/>
          <p:nvPr/>
        </p:nvSpPr>
        <p:spPr>
          <a:xfrm>
            <a:off x="5802120" y="1800000"/>
            <a:ext cx="5897520" cy="712080"/>
          </a:xfrm>
          <a:prstGeom prst="roundRect">
            <a:avLst>
              <a:gd name="adj" fmla="val 6448"/>
            </a:avLst>
          </a:prstGeom>
          <a:solidFill>
            <a:srgbClr val="1841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1600" spc="-1" strike="noStrike">
                <a:solidFill>
                  <a:schemeClr val="lt1"/>
                </a:solidFill>
                <a:latin typeface="Calibri"/>
              </a:rPr>
              <a:t>      </a:t>
            </a:r>
            <a:r>
              <a:rPr b="1" lang="ru-RU" sz="1800" spc="-1" strike="noStrike">
                <a:solidFill>
                  <a:srgbClr val="ffffff"/>
                </a:solidFill>
                <a:latin typeface="Century Gothic"/>
              </a:rPr>
              <a:t>ПРОВЕРКА</a:t>
            </a:r>
            <a:r>
              <a:rPr b="0" lang="ru-RU" sz="1600" spc="-1" strike="noStrike">
                <a:solidFill>
                  <a:schemeClr val="lt1"/>
                </a:solidFill>
                <a:latin typeface="Calibri"/>
              </a:rPr>
              <a:t> </a:t>
            </a:r>
            <a:r>
              <a:rPr b="1" lang="ru-RU" sz="1800" spc="-1" strike="noStrike">
                <a:solidFill>
                  <a:srgbClr val="ffffff"/>
                </a:solidFill>
                <a:latin typeface="Century Gothic"/>
              </a:rPr>
              <a:t>ДОКУМЕНТОВ</a:t>
            </a:r>
            <a:r>
              <a:rPr b="0" lang="ru-RU" sz="1600" spc="-1" strike="noStrike">
                <a:solidFill>
                  <a:schemeClr val="lt1"/>
                </a:solidFill>
                <a:latin typeface="Calibri"/>
              </a:rPr>
              <a:t>, </a:t>
            </a:r>
            <a:r>
              <a:rPr b="1" lang="ru-RU" sz="1800" spc="-1" strike="noStrike">
                <a:solidFill>
                  <a:srgbClr val="ffffff"/>
                </a:solidFill>
                <a:latin typeface="Century Gothic"/>
              </a:rPr>
              <a:t>НАПРАВЛЕНИЕ</a:t>
            </a:r>
            <a:r>
              <a:rPr b="0" lang="ru-RU" sz="1600" spc="-1" strike="noStrike">
                <a:solidFill>
                  <a:schemeClr val="lt1"/>
                </a:solidFill>
                <a:latin typeface="Calibri"/>
              </a:rPr>
              <a:t> </a:t>
            </a:r>
            <a:br>
              <a:rPr sz="1600"/>
            </a:br>
            <a:r>
              <a:rPr b="1" lang="ru-RU" sz="1800" spc="-1" strike="noStrike">
                <a:solidFill>
                  <a:srgbClr val="ffffff"/>
                </a:solidFill>
                <a:latin typeface="Century Gothic"/>
              </a:rPr>
              <a:t>НА ТЕСТИРОВАНИЕ</a:t>
            </a:r>
            <a:endParaRPr b="0" lang="ru-RU" sz="1800" spc="-1" strike="noStrike">
              <a:solidFill>
                <a:srgbClr val="ffffff"/>
              </a:solidFill>
              <a:latin typeface="XO Oriel"/>
            </a:endParaRPr>
          </a:p>
        </p:txBody>
      </p:sp>
      <p:sp>
        <p:nvSpPr>
          <p:cNvPr id="82" name="Прямоугольник: скругленные углы 3"/>
          <p:cNvSpPr/>
          <p:nvPr/>
        </p:nvSpPr>
        <p:spPr>
          <a:xfrm>
            <a:off x="5628600" y="2700000"/>
            <a:ext cx="6251040" cy="3885120"/>
          </a:xfrm>
          <a:prstGeom prst="roundRect">
            <a:avLst>
              <a:gd name="adj" fmla="val 6448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marL="521280" indent="-171360" algn="just" defTabSz="914400">
              <a:lnSpc>
                <a:spcPct val="100000"/>
              </a:lnSpc>
              <a:spcBef>
                <a:spcPts val="1321"/>
              </a:spcBef>
              <a:buClr>
                <a:srgbClr val="000000"/>
              </a:buClr>
              <a:buFont typeface="Wingdings" charset="2"/>
              <a:buChar char=""/>
            </a:pPr>
            <a:r>
              <a:rPr b="0" lang="ru-RU" sz="1100" spc="-1" strike="noStrike">
                <a:solidFill>
                  <a:schemeClr val="dk1"/>
                </a:solidFill>
                <a:latin typeface="Century Gothic"/>
                <a:ea typeface="Times New Roman"/>
              </a:rPr>
              <a:t>Образовательная организация </a:t>
            </a:r>
            <a:r>
              <a:rPr b="1" lang="ru-RU" sz="1100" spc="-1" strike="noStrike">
                <a:solidFill>
                  <a:schemeClr val="dk1"/>
                </a:solidFill>
                <a:latin typeface="Century Gothic"/>
                <a:ea typeface="Times New Roman"/>
              </a:rPr>
              <a:t>не более 5 рабочих дней проводит проверку комплектности </a:t>
            </a:r>
            <a:r>
              <a:rPr b="0" lang="ru-RU" sz="1100" spc="-1" strike="noStrike">
                <a:solidFill>
                  <a:schemeClr val="dk1"/>
                </a:solidFill>
                <a:latin typeface="Century Gothic"/>
                <a:ea typeface="Times New Roman"/>
              </a:rPr>
              <a:t>предоставленных документов;</a:t>
            </a:r>
            <a:endParaRPr b="0" lang="ru-RU" sz="1100" spc="-1" strike="noStrike">
              <a:solidFill>
                <a:srgbClr val="000000"/>
              </a:solidFill>
              <a:latin typeface="XO Oriel"/>
            </a:endParaRPr>
          </a:p>
          <a:p>
            <a:pPr marL="521280" indent="-171360" algn="just" defTabSz="914400">
              <a:lnSpc>
                <a:spcPct val="100000"/>
              </a:lnSpc>
              <a:spcBef>
                <a:spcPts val="1321"/>
              </a:spcBef>
              <a:buClr>
                <a:srgbClr val="000000"/>
              </a:buClr>
              <a:buFont typeface="Wingdings" charset="2"/>
              <a:buChar char=""/>
            </a:pPr>
            <a:r>
              <a:rPr b="0" lang="ru-RU" sz="1100" spc="-1" strike="noStrike">
                <a:solidFill>
                  <a:schemeClr val="dk1"/>
                </a:solidFill>
                <a:latin typeface="Century Gothic"/>
                <a:ea typeface="Times New Roman"/>
              </a:rPr>
              <a:t>Если представлен полный комплект документов, общеобразовательная организация </a:t>
            </a:r>
            <a:r>
              <a:rPr b="1" lang="ru-RU" sz="1100" spc="-1" strike="noStrike">
                <a:solidFill>
                  <a:schemeClr val="dk1"/>
                </a:solidFill>
                <a:latin typeface="Century Gothic"/>
                <a:ea typeface="Times New Roman"/>
              </a:rPr>
              <a:t>в течение 25 рабочих дней проверяет их достоверность</a:t>
            </a:r>
            <a:r>
              <a:rPr b="0" lang="ru-RU" sz="1100" spc="-1" strike="noStrike">
                <a:solidFill>
                  <a:schemeClr val="dk1"/>
                </a:solidFill>
                <a:latin typeface="Century Gothic"/>
                <a:ea typeface="Times New Roman"/>
              </a:rPr>
              <a:t>;</a:t>
            </a:r>
            <a:endParaRPr b="0" lang="ru-RU" sz="1100" spc="-1" strike="noStrike">
              <a:solidFill>
                <a:srgbClr val="000000"/>
              </a:solidFill>
              <a:latin typeface="XO Oriel"/>
            </a:endParaRPr>
          </a:p>
          <a:p>
            <a:pPr marL="521280" indent="-171360" algn="just" defTabSz="914400">
              <a:lnSpc>
                <a:spcPct val="100000"/>
              </a:lnSpc>
              <a:spcBef>
                <a:spcPts val="1321"/>
              </a:spcBef>
              <a:buClr>
                <a:srgbClr val="000000"/>
              </a:buClr>
              <a:buFont typeface="Wingdings" charset="2"/>
              <a:buChar char=""/>
            </a:pPr>
            <a:r>
              <a:rPr b="0" lang="ru-RU" sz="1100" spc="-1" strike="noStrike">
                <a:solidFill>
                  <a:schemeClr val="dk1"/>
                </a:solidFill>
                <a:latin typeface="Century Gothic"/>
                <a:ea typeface="Times New Roman"/>
              </a:rPr>
              <a:t>После проверки достоверности документов ребенок </a:t>
            </a:r>
            <a:r>
              <a:rPr b="1" lang="ru-RU" sz="1100" spc="-1" strike="noStrike">
                <a:solidFill>
                  <a:schemeClr val="dk1"/>
                </a:solidFill>
                <a:latin typeface="Century Gothic"/>
                <a:ea typeface="Times New Roman"/>
              </a:rPr>
              <a:t>направляется </a:t>
            </a:r>
            <a:br>
              <a:rPr sz="1100"/>
            </a:br>
            <a:r>
              <a:rPr b="1" lang="ru-RU" sz="1100" spc="-1" strike="noStrike">
                <a:solidFill>
                  <a:schemeClr val="dk1"/>
                </a:solidFill>
                <a:latin typeface="Century Gothic"/>
                <a:ea typeface="Times New Roman"/>
              </a:rPr>
              <a:t>в тестирующую организацию</a:t>
            </a:r>
            <a:r>
              <a:rPr b="0" lang="ru-RU" sz="1100" spc="-1" strike="noStrike">
                <a:solidFill>
                  <a:schemeClr val="dk1"/>
                </a:solidFill>
                <a:latin typeface="Century Gothic"/>
                <a:ea typeface="Times New Roman"/>
              </a:rPr>
              <a:t>;</a:t>
            </a:r>
            <a:endParaRPr b="0" lang="ru-RU" sz="1100" spc="-1" strike="noStrike">
              <a:solidFill>
                <a:srgbClr val="000000"/>
              </a:solidFill>
              <a:latin typeface="XO Oriel"/>
            </a:endParaRPr>
          </a:p>
          <a:p>
            <a:pPr marL="521280" indent="-171360" algn="just" defTabSz="914400">
              <a:lnSpc>
                <a:spcPct val="100000"/>
              </a:lnSpc>
              <a:spcBef>
                <a:spcPts val="1321"/>
              </a:spcBef>
              <a:buClr>
                <a:srgbClr val="000000"/>
              </a:buClr>
              <a:buFont typeface="Wingdings" charset="2"/>
              <a:buChar char=""/>
            </a:pPr>
            <a:r>
              <a:rPr b="0" lang="ru-RU" sz="1100" spc="-1" strike="noStrike">
                <a:solidFill>
                  <a:schemeClr val="dk1"/>
                </a:solidFill>
                <a:latin typeface="Century Gothic"/>
                <a:ea typeface="Times New Roman"/>
              </a:rPr>
              <a:t>Информация о </a:t>
            </a:r>
            <a:r>
              <a:rPr b="1" lang="ru-RU" sz="1100" spc="-1" strike="noStrike">
                <a:solidFill>
                  <a:schemeClr val="dk1"/>
                </a:solidFill>
                <a:latin typeface="Century Gothic"/>
                <a:ea typeface="Times New Roman"/>
              </a:rPr>
              <a:t>направлении на тестировании направляется по адресу , указанному в заявлении </a:t>
            </a:r>
            <a:r>
              <a:rPr b="0" lang="ru-RU" sz="1100" spc="-1" strike="noStrike">
                <a:solidFill>
                  <a:schemeClr val="dk1"/>
                </a:solidFill>
                <a:latin typeface="Century Gothic"/>
                <a:ea typeface="Times New Roman"/>
              </a:rPr>
              <a:t>о приеме на обучение, и в личный кабинет ЕПГУ;</a:t>
            </a:r>
            <a:endParaRPr b="0" lang="ru-RU" sz="1100" spc="-1" strike="noStrike">
              <a:solidFill>
                <a:srgbClr val="000000"/>
              </a:solidFill>
              <a:latin typeface="XO Oriel"/>
            </a:endParaRPr>
          </a:p>
          <a:p>
            <a:pPr marL="521280" indent="-171360" algn="just" defTabSz="914400">
              <a:lnSpc>
                <a:spcPct val="100000"/>
              </a:lnSpc>
              <a:spcBef>
                <a:spcPts val="1321"/>
              </a:spcBef>
              <a:buClr>
                <a:srgbClr val="000000"/>
              </a:buClr>
              <a:buFont typeface="Wingdings" charset="2"/>
              <a:buChar char=""/>
            </a:pPr>
            <a:r>
              <a:rPr b="0" lang="ru-RU" sz="1100" spc="-1" strike="noStrike">
                <a:solidFill>
                  <a:schemeClr val="dk1"/>
                </a:solidFill>
                <a:latin typeface="Century Gothic"/>
                <a:ea typeface="Times New Roman"/>
              </a:rPr>
              <a:t>Одновременно </a:t>
            </a:r>
            <a:r>
              <a:rPr b="1" lang="ru-RU" sz="1100" spc="-1" strike="noStrike">
                <a:solidFill>
                  <a:schemeClr val="dk1"/>
                </a:solidFill>
                <a:latin typeface="Century Gothic"/>
                <a:ea typeface="Times New Roman"/>
              </a:rPr>
              <a:t>общеобразовательная организация уведомляет тестирующую организацию </a:t>
            </a:r>
            <a:r>
              <a:rPr b="0" lang="ru-RU" sz="1100" spc="-1" strike="noStrike">
                <a:solidFill>
                  <a:schemeClr val="dk1"/>
                </a:solidFill>
                <a:latin typeface="Century Gothic"/>
                <a:ea typeface="Times New Roman"/>
              </a:rPr>
              <a:t>в электронной форме через ЕПГУ или </a:t>
            </a:r>
            <a:br>
              <a:rPr sz="1100"/>
            </a:br>
            <a:r>
              <a:rPr b="0" lang="ru-RU" sz="1100" spc="-1" strike="noStrike">
                <a:solidFill>
                  <a:schemeClr val="dk1"/>
                </a:solidFill>
                <a:latin typeface="Century Gothic"/>
                <a:ea typeface="Times New Roman"/>
              </a:rPr>
              <a:t>с использованием РПГУ;</a:t>
            </a:r>
            <a:endParaRPr b="0" lang="ru-RU" sz="1100" spc="-1" strike="noStrike">
              <a:solidFill>
                <a:srgbClr val="000000"/>
              </a:solidFill>
              <a:latin typeface="XO Oriel"/>
            </a:endParaRPr>
          </a:p>
          <a:p>
            <a:pPr marL="349920" algn="ctr" defTabSz="914400">
              <a:lnSpc>
                <a:spcPct val="100000"/>
              </a:lnSpc>
              <a:spcBef>
                <a:spcPts val="1321"/>
              </a:spcBef>
            </a:pPr>
            <a:br>
              <a:rPr sz="1200"/>
            </a:br>
            <a:r>
              <a:rPr b="0" lang="ru-RU" sz="1200" spc="-1" strike="noStrike">
                <a:solidFill>
                  <a:srgbClr val="ff0000"/>
                </a:solidFill>
                <a:latin typeface="Century Gothic"/>
                <a:ea typeface="Times New Roman"/>
              </a:rPr>
              <a:t>Если предоставлен неполный комплект документов, общеобразовательная организация не рассматривает заявление!</a:t>
            </a:r>
            <a:endParaRPr b="0" lang="ru-RU" sz="12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83" name="Прямоугольник: скругленные углы 4"/>
          <p:cNvSpPr/>
          <p:nvPr/>
        </p:nvSpPr>
        <p:spPr>
          <a:xfrm>
            <a:off x="360000" y="1000080"/>
            <a:ext cx="5180400" cy="712080"/>
          </a:xfrm>
          <a:prstGeom prst="roundRect">
            <a:avLst>
              <a:gd name="adj" fmla="val 6448"/>
            </a:avLst>
          </a:prstGeom>
          <a:solidFill>
            <a:srgbClr val="1841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1" lang="ru-RU" sz="1800" spc="-1" strike="noStrike">
                <a:solidFill>
                  <a:srgbClr val="ffffff"/>
                </a:solidFill>
                <a:latin typeface="Century Gothic"/>
              </a:rPr>
              <a:t>ОСНОВАНИЯ ДЛЯ ОТКАЗА В ПРИЕМЕ </a:t>
            </a:r>
            <a:br>
              <a:rPr sz="1800"/>
            </a:br>
            <a:r>
              <a:rPr b="1" lang="ru-RU" sz="1800" spc="-1" strike="noStrike">
                <a:solidFill>
                  <a:srgbClr val="ffffff"/>
                </a:solidFill>
                <a:latin typeface="Century Gothic"/>
              </a:rPr>
              <a:t>В ШКОЛУ</a:t>
            </a:r>
            <a:endParaRPr b="0" lang="ru-RU" sz="1800" spc="-1" strike="noStrike">
              <a:solidFill>
                <a:srgbClr val="ffffff"/>
              </a:solidFill>
              <a:latin typeface="XO Oriel"/>
            </a:endParaRPr>
          </a:p>
        </p:txBody>
      </p:sp>
      <p:sp>
        <p:nvSpPr>
          <p:cNvPr id="84" name="Прямоугольник: скругленные углы 5"/>
          <p:cNvSpPr/>
          <p:nvPr/>
        </p:nvSpPr>
        <p:spPr>
          <a:xfrm>
            <a:off x="399240" y="1807560"/>
            <a:ext cx="5180400" cy="712080"/>
          </a:xfrm>
          <a:prstGeom prst="roundRect">
            <a:avLst>
              <a:gd name="adj" fmla="val 6448"/>
            </a:avLst>
          </a:prstGeom>
          <a:solidFill>
            <a:srgbClr val="1841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1" lang="ru-RU" sz="1800" spc="-1" strike="noStrike">
                <a:solidFill>
                  <a:srgbClr val="ffffff"/>
                </a:solidFill>
                <a:latin typeface="Century Gothic"/>
              </a:rPr>
              <a:t>ЗАЯВЛЕНИЕ И ПЕРЕЧЕНЬ ДОКУМЕНТОВ</a:t>
            </a:r>
            <a:endParaRPr b="0" lang="ru-RU" sz="1800" spc="-1" strike="noStrike">
              <a:solidFill>
                <a:srgbClr val="ffffff"/>
              </a:solidFill>
              <a:latin typeface="XO Oriel"/>
            </a:endParaRPr>
          </a:p>
        </p:txBody>
      </p:sp>
      <p:sp>
        <p:nvSpPr>
          <p:cNvPr id="85" name="Прямоугольник: скругленные углы 6"/>
          <p:cNvSpPr/>
          <p:nvPr/>
        </p:nvSpPr>
        <p:spPr>
          <a:xfrm>
            <a:off x="360000" y="2618280"/>
            <a:ext cx="5109120" cy="4041360"/>
          </a:xfrm>
          <a:prstGeom prst="roundRect">
            <a:avLst>
              <a:gd name="adj" fmla="val 6448"/>
            </a:avLst>
          </a:prstGeom>
          <a:solidFill>
            <a:srgbClr val="d9d9d9"/>
          </a:solidFill>
          <a:ln w="1270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defTabSz="914400">
              <a:lnSpc>
                <a:spcPct val="100000"/>
              </a:lnSpc>
              <a:tabLst>
                <a:tab algn="l" pos="0"/>
              </a:tabLst>
            </a:pPr>
            <a:r>
              <a:rPr b="1" lang="ru-RU" sz="900" spc="-1" strike="noStrike">
                <a:solidFill>
                  <a:schemeClr val="dk1"/>
                </a:solidFill>
                <a:latin typeface="Century Gothic"/>
                <a:ea typeface="Times New Roman"/>
              </a:rPr>
              <a:t>Родители через ЕПГУ, РПГУ, через операторов почтовой связи  подают заявление о приеме на обучение и предъявляют:</a:t>
            </a:r>
            <a:endParaRPr b="0" lang="ru-RU" sz="900" spc="-1" strike="noStrike">
              <a:solidFill>
                <a:srgbClr val="000000"/>
              </a:solidFill>
              <a:latin typeface="XO Oriel"/>
            </a:endParaRPr>
          </a:p>
          <a:p>
            <a:pPr marL="343080" indent="-343080" defTabSz="914400">
              <a:lnSpc>
                <a:spcPct val="100000"/>
              </a:lnSpc>
              <a:buClr>
                <a:srgbClr val="000000"/>
              </a:buClr>
              <a:buFont typeface="Symbol"/>
              <a:buChar char=""/>
              <a:tabLst>
                <a:tab algn="l" pos="0"/>
              </a:tabLst>
            </a:pPr>
            <a:r>
              <a:rPr b="0" lang="ru-RU" sz="900" spc="-1" strike="noStrike">
                <a:solidFill>
                  <a:schemeClr val="dk1"/>
                </a:solidFill>
                <a:latin typeface="Century Gothic"/>
                <a:ea typeface="Times New Roman"/>
              </a:rPr>
              <a:t>копии документов, подтверждающих родство заявителя;</a:t>
            </a:r>
            <a:endParaRPr b="0" lang="ru-RU" sz="900" spc="-1" strike="noStrike">
              <a:solidFill>
                <a:srgbClr val="000000"/>
              </a:solidFill>
              <a:latin typeface="XO Oriel"/>
            </a:endParaRPr>
          </a:p>
          <a:p>
            <a:pPr marL="343080" indent="-343080" defTabSz="914400">
              <a:lnSpc>
                <a:spcPct val="100000"/>
              </a:lnSpc>
              <a:buClr>
                <a:srgbClr val="000000"/>
              </a:buClr>
              <a:buFont typeface="Symbol"/>
              <a:buChar char=""/>
              <a:tabLst>
                <a:tab algn="l" pos="0"/>
              </a:tabLst>
            </a:pPr>
            <a:r>
              <a:rPr b="0" lang="ru-RU" sz="900" spc="-1" strike="noStrike">
                <a:solidFill>
                  <a:schemeClr val="dk1"/>
                </a:solidFill>
                <a:latin typeface="Century Gothic"/>
                <a:ea typeface="Times New Roman"/>
              </a:rPr>
              <a:t>копии документов, подтверждающих законность нахождения ребенка и его законного (законных) представителя (представителей) на территории Российской Федерации (действительные вид на жительство, либо разрешение на временное проживание, либо разрешение на временное проживание в целях получения образования, либо визу и (или) миграционную карту, либо иные предусмотренные федеральным законом или международным договором Российской Федерации документы, подтверждающие право иностранного гражданина или лица без гражданства на пребывание (проживание) в Российской Федерации);</a:t>
            </a:r>
            <a:endParaRPr b="0" lang="ru-RU" sz="900" spc="-1" strike="noStrike">
              <a:solidFill>
                <a:srgbClr val="000000"/>
              </a:solidFill>
              <a:latin typeface="XO Oriel"/>
            </a:endParaRPr>
          </a:p>
          <a:p>
            <a:pPr marL="343080" indent="-343080" defTabSz="914400">
              <a:lnSpc>
                <a:spcPct val="100000"/>
              </a:lnSpc>
              <a:buClr>
                <a:srgbClr val="000000"/>
              </a:buClr>
              <a:buFont typeface="Symbol"/>
              <a:buChar char=""/>
              <a:tabLst>
                <a:tab algn="l" pos="0"/>
              </a:tabLst>
            </a:pPr>
            <a:r>
              <a:rPr b="0" lang="ru-RU" sz="900" spc="-1" strike="noStrike">
                <a:solidFill>
                  <a:schemeClr val="dk1"/>
                </a:solidFill>
                <a:latin typeface="Century Gothic"/>
                <a:ea typeface="Times New Roman"/>
              </a:rPr>
              <a:t>копии документов, подтверждающих прохождение государственной дактилоскопической регистрации ребенка;</a:t>
            </a:r>
            <a:endParaRPr b="0" lang="ru-RU" sz="900" spc="-1" strike="noStrike">
              <a:solidFill>
                <a:srgbClr val="000000"/>
              </a:solidFill>
              <a:latin typeface="XO Oriel"/>
            </a:endParaRPr>
          </a:p>
          <a:p>
            <a:pPr marL="343080" indent="-343080" defTabSz="914400">
              <a:lnSpc>
                <a:spcPct val="100000"/>
              </a:lnSpc>
              <a:buClr>
                <a:srgbClr val="000000"/>
              </a:buClr>
              <a:buFont typeface="Symbol"/>
              <a:buChar char=""/>
              <a:tabLst>
                <a:tab algn="l" pos="0"/>
              </a:tabLst>
            </a:pPr>
            <a:r>
              <a:rPr b="0" lang="ru-RU" sz="900" spc="-1" strike="noStrike">
                <a:solidFill>
                  <a:schemeClr val="dk1"/>
                </a:solidFill>
                <a:latin typeface="Century Gothic"/>
                <a:ea typeface="Times New Roman"/>
              </a:rPr>
              <a:t>копии документов, подтверждающих изучение русского языка ребенком в образовательных организациях иностранного (иностранных) государства (государств) (со 2 по 11 класс) (при наличии);  </a:t>
            </a:r>
            <a:endParaRPr b="0" lang="ru-RU" sz="900" spc="-1" strike="noStrike">
              <a:solidFill>
                <a:srgbClr val="000000"/>
              </a:solidFill>
              <a:latin typeface="XO Oriel"/>
            </a:endParaRPr>
          </a:p>
          <a:p>
            <a:pPr marL="343080" indent="-343080" defTabSz="914400">
              <a:lnSpc>
                <a:spcPct val="100000"/>
              </a:lnSpc>
              <a:buClr>
                <a:srgbClr val="000000"/>
              </a:buClr>
              <a:buFont typeface="Symbol"/>
              <a:buChar char=""/>
              <a:tabLst>
                <a:tab algn="l" pos="0"/>
              </a:tabLst>
            </a:pPr>
            <a:r>
              <a:rPr b="0" lang="ru-RU" sz="900" spc="-1" strike="noStrike">
                <a:solidFill>
                  <a:schemeClr val="dk1"/>
                </a:solidFill>
                <a:latin typeface="Century Gothic"/>
                <a:ea typeface="Times New Roman"/>
              </a:rPr>
              <a:t>копии документов, удостоверяющих личность   ребенка;</a:t>
            </a:r>
            <a:endParaRPr b="0" lang="ru-RU" sz="900" spc="-1" strike="noStrike">
              <a:solidFill>
                <a:srgbClr val="000000"/>
              </a:solidFill>
              <a:latin typeface="XO Oriel"/>
            </a:endParaRPr>
          </a:p>
          <a:p>
            <a:pPr marL="343080" indent="-343080" defTabSz="914400">
              <a:lnSpc>
                <a:spcPct val="100000"/>
              </a:lnSpc>
              <a:buClr>
                <a:srgbClr val="000000"/>
              </a:buClr>
              <a:buFont typeface="Symbol"/>
              <a:buChar char=""/>
              <a:tabLst>
                <a:tab algn="l" pos="0"/>
              </a:tabLst>
            </a:pPr>
            <a:r>
              <a:rPr b="0" lang="ru-RU" sz="900" spc="-1" strike="noStrike">
                <a:solidFill>
                  <a:schemeClr val="dk1"/>
                </a:solidFill>
                <a:latin typeface="Century Gothic"/>
                <a:ea typeface="Times New Roman"/>
              </a:rPr>
              <a:t>копии документов, подтверждающих присвоение родителю ИНН, </a:t>
            </a:r>
            <a:endParaRPr b="0" lang="ru-RU" sz="900" spc="-1" strike="noStrike">
              <a:solidFill>
                <a:srgbClr val="000000"/>
              </a:solidFill>
              <a:latin typeface="XO Oriel"/>
            </a:endParaRPr>
          </a:p>
          <a:p>
            <a:pPr marL="343080" indent="-343080" defTabSz="914400">
              <a:lnSpc>
                <a:spcPct val="100000"/>
              </a:lnSpc>
              <a:buClr>
                <a:srgbClr val="000000"/>
              </a:buClr>
              <a:buFont typeface="Symbol"/>
              <a:buChar char=""/>
              <a:tabLst>
                <a:tab algn="l" pos="0"/>
              </a:tabLst>
            </a:pPr>
            <a:r>
              <a:rPr b="0" lang="ru-RU" sz="900" spc="-1" strike="noStrike">
                <a:solidFill>
                  <a:schemeClr val="dk1"/>
                </a:solidFill>
                <a:latin typeface="Century Gothic"/>
                <a:ea typeface="Times New Roman"/>
              </a:rPr>
              <a:t>копия СНИЛС родителя (при наличии), а также СНИЛС ребенка (при наличии);</a:t>
            </a:r>
            <a:endParaRPr b="0" lang="ru-RU" sz="900" spc="-1" strike="noStrike">
              <a:solidFill>
                <a:srgbClr val="000000"/>
              </a:solidFill>
              <a:latin typeface="XO Oriel"/>
            </a:endParaRPr>
          </a:p>
          <a:p>
            <a:pPr marL="343080" indent="-343080" defTabSz="914400">
              <a:lnSpc>
                <a:spcPct val="100000"/>
              </a:lnSpc>
              <a:buClr>
                <a:srgbClr val="000000"/>
              </a:buClr>
              <a:buFont typeface="Symbol"/>
              <a:buChar char=""/>
              <a:tabLst>
                <a:tab algn="l" pos="0"/>
              </a:tabLst>
            </a:pPr>
            <a:r>
              <a:rPr b="0" lang="ru-RU" sz="900" spc="-1" strike="noStrike">
                <a:solidFill>
                  <a:schemeClr val="dk1"/>
                </a:solidFill>
                <a:latin typeface="Century Gothic"/>
                <a:ea typeface="Times New Roman"/>
              </a:rPr>
              <a:t>медицинское заключение об отсутствии у ребенка инфекционных заболеваний, представляющих опасность для окружающих; </a:t>
            </a:r>
            <a:endParaRPr b="0" lang="ru-RU" sz="900" spc="-1" strike="noStrike">
              <a:solidFill>
                <a:srgbClr val="000000"/>
              </a:solidFill>
              <a:latin typeface="XO Oriel"/>
            </a:endParaRPr>
          </a:p>
          <a:p>
            <a:pPr marL="343080" indent="-343080" defTabSz="914400">
              <a:lnSpc>
                <a:spcPct val="100000"/>
              </a:lnSpc>
              <a:buClr>
                <a:srgbClr val="000000"/>
              </a:buClr>
              <a:buFont typeface="Symbol"/>
              <a:buChar char=""/>
              <a:tabLst>
                <a:tab algn="l" pos="0"/>
              </a:tabLst>
            </a:pPr>
            <a:r>
              <a:rPr b="0" lang="ru-RU" sz="900" spc="-1" strike="noStrike">
                <a:solidFill>
                  <a:schemeClr val="dk1"/>
                </a:solidFill>
                <a:latin typeface="Century Gothic"/>
                <a:ea typeface="Times New Roman"/>
              </a:rPr>
              <a:t>копии документов, подтверждающих осуществление родителем (законным представителем) трудовой деятельности (при наличии).</a:t>
            </a:r>
            <a:endParaRPr b="0" lang="ru-RU" sz="900" spc="-1" strike="noStrike">
              <a:solidFill>
                <a:srgbClr val="000000"/>
              </a:solidFill>
              <a:latin typeface="XO Oriel"/>
            </a:endParaRPr>
          </a:p>
          <a:p>
            <a:pPr algn="ctr" defTabSz="914400">
              <a:lnSpc>
                <a:spcPct val="100000"/>
              </a:lnSpc>
              <a:tabLst>
                <a:tab algn="l" pos="0"/>
              </a:tabLst>
            </a:pPr>
            <a:endParaRPr b="0" lang="ru-RU" sz="1000" spc="-1" strike="noStrike">
              <a:solidFill>
                <a:srgbClr val="000000"/>
              </a:solidFill>
              <a:latin typeface="XO Oriel"/>
            </a:endParaRPr>
          </a:p>
          <a:p>
            <a:pPr algn="ctr" defTabSz="914400">
              <a:lnSpc>
                <a:spcPct val="100000"/>
              </a:lnSpc>
              <a:tabLst>
                <a:tab algn="l" pos="0"/>
              </a:tabLst>
            </a:pPr>
            <a:r>
              <a:rPr b="1" i="1" lang="ru-RU" sz="1000" spc="-1" strike="noStrike">
                <a:solidFill>
                  <a:srgbClr val="ff0000"/>
                </a:solidFill>
                <a:latin typeface="Times New Roman"/>
                <a:ea typeface="Times New Roman"/>
              </a:rPr>
              <a:t>Все документы представляются на русском языке или вместе с заверенным в установленном порядке</a:t>
            </a:r>
            <a:r>
              <a:rPr b="1" i="1" lang="ru-RU" sz="1000" spc="-1" strike="noStrike" baseline="3000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b="1" i="1" lang="ru-RU" sz="1000" spc="-1" strike="noStrike">
                <a:solidFill>
                  <a:srgbClr val="ff0000"/>
                </a:solidFill>
                <a:latin typeface="Times New Roman"/>
                <a:ea typeface="Times New Roman"/>
              </a:rPr>
              <a:t> переводом на русский язык.</a:t>
            </a:r>
            <a:endParaRPr b="0" lang="ru-RU" sz="1000" spc="-1" strike="noStrike">
              <a:solidFill>
                <a:srgbClr val="000000"/>
              </a:solidFill>
              <a:latin typeface="XO Orie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Прямоугольник 3"/>
          <p:cNvSpPr/>
          <p:nvPr/>
        </p:nvSpPr>
        <p:spPr>
          <a:xfrm>
            <a:off x="720" y="0"/>
            <a:ext cx="12191040" cy="999720"/>
          </a:xfrm>
          <a:prstGeom prst="rect">
            <a:avLst/>
          </a:prstGeom>
          <a:solidFill>
            <a:srgbClr val="1841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endParaRPr b="1" lang="ru-RU" sz="1800" spc="-1" strike="noStrike">
              <a:solidFill>
                <a:srgbClr val="ffffff"/>
              </a:solidFill>
              <a:latin typeface="Century Gothic"/>
            </a:endParaRPr>
          </a:p>
        </p:txBody>
      </p:sp>
      <p:sp>
        <p:nvSpPr>
          <p:cNvPr id="87" name="TextBox 2"/>
          <p:cNvSpPr/>
          <p:nvPr/>
        </p:nvSpPr>
        <p:spPr>
          <a:xfrm>
            <a:off x="175320" y="308880"/>
            <a:ext cx="9717480" cy="393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88" name="Прямоугольник 6"/>
          <p:cNvSpPr/>
          <p:nvPr/>
        </p:nvSpPr>
        <p:spPr>
          <a:xfrm>
            <a:off x="9688320" y="3733920"/>
            <a:ext cx="2239920" cy="557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71640" rIns="71640" tIns="35640" bIns="35640" anchor="t">
            <a:spAutoFit/>
          </a:bodyPr>
          <a:p>
            <a:pPr algn="ctr" defTabSz="714960">
              <a:lnSpc>
                <a:spcPct val="100000"/>
              </a:lnSpc>
              <a:tabLst>
                <a:tab algn="l" pos="0"/>
              </a:tabLst>
            </a:pPr>
            <a:endParaRPr b="0" lang="ru-RU" sz="800" spc="-1" strike="noStrike">
              <a:solidFill>
                <a:srgbClr val="000000"/>
              </a:solidFill>
              <a:latin typeface="XO Oriel"/>
            </a:endParaRPr>
          </a:p>
          <a:p>
            <a:pPr algn="ctr" defTabSz="714960">
              <a:lnSpc>
                <a:spcPct val="100000"/>
              </a:lnSpc>
              <a:tabLst>
                <a:tab algn="l" pos="0"/>
              </a:tabLst>
            </a:pPr>
            <a:endParaRPr b="0" lang="ru-RU" sz="800" spc="-1" strike="noStrike">
              <a:solidFill>
                <a:srgbClr val="000000"/>
              </a:solidFill>
              <a:latin typeface="XO Oriel"/>
            </a:endParaRPr>
          </a:p>
          <a:p>
            <a:pPr algn="ctr" defTabSz="714960">
              <a:lnSpc>
                <a:spcPct val="100000"/>
              </a:lnSpc>
              <a:tabLst>
                <a:tab algn="l" pos="0"/>
              </a:tabLst>
            </a:pPr>
            <a:endParaRPr b="0" lang="ru-RU" sz="800" spc="-1" strike="noStrike">
              <a:solidFill>
                <a:srgbClr val="000000"/>
              </a:solidFill>
              <a:latin typeface="XO Oriel"/>
            </a:endParaRPr>
          </a:p>
          <a:p>
            <a:pPr algn="ctr" defTabSz="714960">
              <a:lnSpc>
                <a:spcPct val="100000"/>
              </a:lnSpc>
              <a:tabLst>
                <a:tab algn="l" pos="0"/>
              </a:tabLst>
            </a:pPr>
            <a:endParaRPr b="0" lang="ru-RU" sz="8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89" name=""/>
          <p:cNvSpPr/>
          <p:nvPr/>
        </p:nvSpPr>
        <p:spPr>
          <a:xfrm>
            <a:off x="237240" y="180000"/>
            <a:ext cx="4622400" cy="715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r>
              <a:rPr b="1" lang="ru-RU" sz="2000" spc="-12" strike="noStrike">
                <a:solidFill>
                  <a:srgbClr val="ffffff"/>
                </a:solidFill>
                <a:latin typeface="Century Gothic"/>
              </a:rPr>
              <a:t>ПРИКАЗ № 171 от 04 марта 2025г.  </a:t>
            </a:r>
            <a:r>
              <a:rPr b="0" lang="ru-RU" sz="2000" spc="-1" strike="noStrike">
                <a:solidFill>
                  <a:srgbClr val="000000"/>
                </a:solidFill>
                <a:latin typeface="Century Gothic"/>
              </a:rPr>
              <a:t> </a:t>
            </a:r>
            <a:br>
              <a:rPr sz="2000"/>
            </a:br>
            <a:r>
              <a:rPr b="1" lang="ru-RU" sz="2000" spc="-12" strike="noStrike">
                <a:solidFill>
                  <a:srgbClr val="ffffff"/>
                </a:solidFill>
                <a:latin typeface="Century Gothic"/>
              </a:rPr>
              <a:t>ПОРЯДОК ПРИЕМА НА ОБУЧЕНИЕ </a:t>
            </a:r>
            <a:endParaRPr b="0" lang="ru-RU" sz="20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90" name="Прямоугольник: скругленные углы 7"/>
          <p:cNvSpPr/>
          <p:nvPr/>
        </p:nvSpPr>
        <p:spPr>
          <a:xfrm>
            <a:off x="229680" y="1087560"/>
            <a:ext cx="11649960" cy="712080"/>
          </a:xfrm>
          <a:prstGeom prst="roundRect">
            <a:avLst>
              <a:gd name="adj" fmla="val 6448"/>
            </a:avLst>
          </a:prstGeom>
          <a:solidFill>
            <a:srgbClr val="1841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1" lang="ru-RU" sz="1600" spc="-1" strike="noStrike">
                <a:solidFill>
                  <a:srgbClr val="ffffff"/>
                </a:solidFill>
                <a:latin typeface="Century Gothic"/>
              </a:rPr>
              <a:t>ПОСЛЕ</a:t>
            </a:r>
            <a:r>
              <a:rPr b="0" lang="ru-RU" sz="1800" spc="-1" strike="noStrike">
                <a:solidFill>
                  <a:schemeClr val="lt1"/>
                </a:solidFill>
                <a:latin typeface="Calibri"/>
              </a:rPr>
              <a:t> </a:t>
            </a:r>
            <a:r>
              <a:rPr b="1" lang="ru-RU" sz="1600" spc="-1" strike="noStrike">
                <a:solidFill>
                  <a:srgbClr val="ffffff"/>
                </a:solidFill>
                <a:latin typeface="Century Gothic"/>
              </a:rPr>
              <a:t>ПРОХОЖДЕНИЯ</a:t>
            </a:r>
            <a:r>
              <a:rPr b="0" lang="ru-RU" sz="1800" spc="-1" strike="noStrike">
                <a:solidFill>
                  <a:schemeClr val="lt1"/>
                </a:solidFill>
                <a:latin typeface="Calibri"/>
              </a:rPr>
              <a:t> </a:t>
            </a:r>
            <a:r>
              <a:rPr b="1" lang="ru-RU" sz="1600" spc="-1" strike="noStrike">
                <a:solidFill>
                  <a:srgbClr val="ffffff"/>
                </a:solidFill>
                <a:latin typeface="Century Gothic"/>
              </a:rPr>
              <a:t>ТЕСТИРОВАНИЯ</a:t>
            </a:r>
            <a:endParaRPr b="0" lang="ru-RU" sz="1600" spc="-1" strike="noStrike">
              <a:solidFill>
                <a:srgbClr val="ffffff"/>
              </a:solidFill>
              <a:latin typeface="XO Oriel"/>
            </a:endParaRPr>
          </a:p>
        </p:txBody>
      </p:sp>
      <p:sp>
        <p:nvSpPr>
          <p:cNvPr id="91" name=""/>
          <p:cNvSpPr/>
          <p:nvPr/>
        </p:nvSpPr>
        <p:spPr>
          <a:xfrm>
            <a:off x="229680" y="1087560"/>
            <a:ext cx="518760" cy="7714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r>
              <a:rPr b="1" lang="ru-RU" sz="4800" spc="-1" strike="noStrike">
                <a:solidFill>
                  <a:schemeClr val="lt1"/>
                </a:solidFill>
                <a:latin typeface="Arial"/>
                <a:ea typeface="Calibri"/>
              </a:rPr>
              <a:t>3</a:t>
            </a:r>
            <a:endParaRPr b="0" lang="ru-RU" sz="48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92" name="Прямоугольник: скругленные углы 8"/>
          <p:cNvSpPr/>
          <p:nvPr/>
        </p:nvSpPr>
        <p:spPr>
          <a:xfrm>
            <a:off x="307800" y="1980000"/>
            <a:ext cx="3111840" cy="878400"/>
          </a:xfrm>
          <a:prstGeom prst="roundRect">
            <a:avLst>
              <a:gd name="adj" fmla="val 6448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1100" spc="-7" strike="noStrike">
                <a:solidFill>
                  <a:schemeClr val="accent1">
                    <a:lumMod val="50000"/>
                  </a:schemeClr>
                </a:solidFill>
                <a:latin typeface="Century Gothic"/>
              </a:rPr>
              <a:t>Тестирующая организация </a:t>
            </a:r>
            <a:r>
              <a:rPr b="1" lang="ru-RU" sz="1100" spc="-7" strike="noStrike">
                <a:solidFill>
                  <a:schemeClr val="accent1">
                    <a:lumMod val="50000"/>
                  </a:schemeClr>
                </a:solidFill>
                <a:latin typeface="Century Gothic"/>
              </a:rPr>
              <a:t>в течение 3-х дней </a:t>
            </a:r>
            <a:r>
              <a:rPr b="0" lang="ru-RU" sz="1100" spc="-7" strike="noStrike">
                <a:solidFill>
                  <a:schemeClr val="accent1">
                    <a:lumMod val="50000"/>
                  </a:schemeClr>
                </a:solidFill>
                <a:latin typeface="Century Gothic"/>
              </a:rPr>
              <a:t>после тестирования уведомляет образовательную организацию (школу) о результатах</a:t>
            </a:r>
            <a:endParaRPr b="0" lang="ru-RU" sz="11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93" name="Прямоугольник: скругленные углы 9"/>
          <p:cNvSpPr/>
          <p:nvPr/>
        </p:nvSpPr>
        <p:spPr>
          <a:xfrm>
            <a:off x="3780000" y="2023920"/>
            <a:ext cx="4037400" cy="855720"/>
          </a:xfrm>
          <a:prstGeom prst="roundRect">
            <a:avLst>
              <a:gd name="adj" fmla="val 6448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1100" spc="-7" strike="noStrike">
                <a:solidFill>
                  <a:schemeClr val="accent1">
                    <a:lumMod val="50000"/>
                  </a:schemeClr>
                </a:solidFill>
                <a:latin typeface="Century Gothic"/>
              </a:rPr>
              <a:t>Информация </a:t>
            </a:r>
            <a:r>
              <a:rPr b="1" lang="ru-RU" sz="1100" spc="-7" strike="noStrike">
                <a:solidFill>
                  <a:schemeClr val="accent1">
                    <a:lumMod val="50000"/>
                  </a:schemeClr>
                </a:solidFill>
                <a:latin typeface="Century Gothic"/>
              </a:rPr>
              <a:t>о результатах тестирования и рассмотрения заявления о приеме на обучение направляется по адресу </a:t>
            </a:r>
            <a:r>
              <a:rPr b="0" lang="ru-RU" sz="1100" spc="-7" strike="noStrike">
                <a:solidFill>
                  <a:schemeClr val="accent1">
                    <a:lumMod val="50000"/>
                  </a:schemeClr>
                </a:solidFill>
                <a:latin typeface="Century Gothic"/>
              </a:rPr>
              <a:t>(почтовый или электронный), указанному в заявлении о приеме на обучение, и в личный кабинет ЕПГУ</a:t>
            </a:r>
            <a:endParaRPr b="0" lang="ru-RU" sz="11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94" name="Прямоугольник: скругленные углы 10"/>
          <p:cNvSpPr/>
          <p:nvPr/>
        </p:nvSpPr>
        <p:spPr>
          <a:xfrm>
            <a:off x="8022240" y="1980000"/>
            <a:ext cx="4037400" cy="871560"/>
          </a:xfrm>
          <a:prstGeom prst="roundRect">
            <a:avLst>
              <a:gd name="adj" fmla="val 6448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1100" spc="-7" strike="noStrike">
                <a:solidFill>
                  <a:schemeClr val="accent1">
                    <a:lumMod val="50000"/>
                  </a:schemeClr>
                </a:solidFill>
                <a:latin typeface="Century Gothic"/>
              </a:rPr>
              <a:t>Руководитель  общеобразовательной организации издает распорядительный акт о приеме на обучение ребенка </a:t>
            </a:r>
            <a:r>
              <a:rPr b="1" lang="ru-RU" sz="1100" spc="-7" strike="noStrike">
                <a:solidFill>
                  <a:schemeClr val="accent1">
                    <a:lumMod val="50000"/>
                  </a:schemeClr>
                </a:solidFill>
                <a:latin typeface="Century Gothic"/>
              </a:rPr>
              <a:t>в течение 5 рабочих дней </a:t>
            </a:r>
            <a:r>
              <a:rPr b="0" lang="ru-RU" sz="1100" spc="-7" strike="noStrike">
                <a:solidFill>
                  <a:schemeClr val="accent1">
                    <a:lumMod val="50000"/>
                  </a:schemeClr>
                </a:solidFill>
                <a:latin typeface="Century Gothic"/>
              </a:rPr>
              <a:t>после официального поступления информации об успешном прохождении тестирования</a:t>
            </a:r>
            <a:endParaRPr b="0" lang="ru-RU" sz="11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95" name="Прямоугольник: скругленные углы 11"/>
          <p:cNvSpPr/>
          <p:nvPr/>
        </p:nvSpPr>
        <p:spPr>
          <a:xfrm>
            <a:off x="205920" y="3060000"/>
            <a:ext cx="11722320" cy="712080"/>
          </a:xfrm>
          <a:prstGeom prst="roundRect">
            <a:avLst>
              <a:gd name="adj" fmla="val 6448"/>
            </a:avLst>
          </a:prstGeom>
          <a:solidFill>
            <a:srgbClr val="1841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1" lang="ru-RU" sz="1600" spc="-1" strike="noStrike">
                <a:solidFill>
                  <a:srgbClr val="ffffff"/>
                </a:solidFill>
                <a:latin typeface="Century Gothic"/>
              </a:rPr>
              <a:t>ДОПОЛНИТЕЛЬНО </a:t>
            </a:r>
            <a:endParaRPr b="0" lang="ru-RU" sz="1600" spc="-1" strike="noStrike">
              <a:solidFill>
                <a:srgbClr val="ffffff"/>
              </a:solidFill>
              <a:latin typeface="XO Oriel"/>
            </a:endParaRPr>
          </a:p>
        </p:txBody>
      </p:sp>
      <p:sp>
        <p:nvSpPr>
          <p:cNvPr id="96" name="Прямоугольник 7"/>
          <p:cNvSpPr/>
          <p:nvPr/>
        </p:nvSpPr>
        <p:spPr>
          <a:xfrm>
            <a:off x="205920" y="2951280"/>
            <a:ext cx="545400" cy="8211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  <a:spcAft>
                <a:spcPts val="601"/>
              </a:spcAft>
            </a:pPr>
            <a:r>
              <a:rPr b="1" lang="ru-RU" sz="4800" spc="-1" strike="noStrike">
                <a:solidFill>
                  <a:schemeClr val="lt1"/>
                </a:solidFill>
                <a:latin typeface="Arial"/>
                <a:ea typeface="Calibri"/>
              </a:rPr>
              <a:t>4</a:t>
            </a:r>
            <a:endParaRPr b="0" lang="ru-RU" sz="48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97" name="Прямоугольник: скругленные углы 12"/>
          <p:cNvSpPr/>
          <p:nvPr/>
        </p:nvSpPr>
        <p:spPr>
          <a:xfrm>
            <a:off x="180000" y="3986280"/>
            <a:ext cx="5805360" cy="2313360"/>
          </a:xfrm>
          <a:prstGeom prst="roundRect">
            <a:avLst>
              <a:gd name="adj" fmla="val 6448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marL="542880" indent="171360" algn="just">
              <a:lnSpc>
                <a:spcPct val="100000"/>
              </a:lnSpc>
              <a:tabLst>
                <a:tab algn="l" pos="0"/>
              </a:tabLst>
            </a:pPr>
            <a:r>
              <a:rPr b="1" lang="ru-RU" sz="1200" spc="-7" strike="noStrike">
                <a:solidFill>
                  <a:schemeClr val="accent1">
                    <a:lumMod val="50000"/>
                  </a:schemeClr>
                </a:solidFill>
                <a:latin typeface="Century Gothic"/>
              </a:rPr>
              <a:t>Пункт 26(1) Порядка не распространяется на</a:t>
            </a:r>
            <a:r>
              <a:rPr b="1" lang="en-US" sz="1200" spc="-7" strike="noStrike">
                <a:solidFill>
                  <a:schemeClr val="accent1">
                    <a:lumMod val="50000"/>
                  </a:schemeClr>
                </a:solidFill>
                <a:latin typeface="Century Gothic"/>
              </a:rPr>
              <a:t> </a:t>
            </a:r>
            <a:r>
              <a:rPr b="1" lang="ru-RU" sz="1200" spc="-7" strike="noStrike">
                <a:solidFill>
                  <a:schemeClr val="accent1">
                    <a:lumMod val="50000"/>
                  </a:schemeClr>
                </a:solidFill>
                <a:latin typeface="Century Gothic"/>
              </a:rPr>
              <a:t>иностранных граждан, указанных в подпункте   2 пункта 20 и пункте 21 статьи 5 Федерального закона от 25 июля 2002 г. № 115-ФЗ</a:t>
            </a:r>
            <a:r>
              <a:rPr b="0" lang="ru-RU" sz="1200" spc="-7" strike="noStrike">
                <a:solidFill>
                  <a:schemeClr val="accent1">
                    <a:lumMod val="50000"/>
                  </a:schemeClr>
                </a:solidFill>
                <a:latin typeface="Century Gothic"/>
              </a:rPr>
              <a:t> «О правовом положении иностранных граждан в Российской Федерации».</a:t>
            </a:r>
            <a:endParaRPr b="0" lang="ru-RU" sz="1200" spc="-1" strike="noStrike">
              <a:solidFill>
                <a:srgbClr val="000000"/>
              </a:solidFill>
              <a:latin typeface="XO Oriel"/>
            </a:endParaRPr>
          </a:p>
          <a:p>
            <a:pPr marL="542880" indent="171360" algn="just">
              <a:lnSpc>
                <a:spcPct val="100000"/>
              </a:lnSpc>
              <a:tabLst>
                <a:tab algn="l" pos="0"/>
              </a:tabLst>
            </a:pPr>
            <a:r>
              <a:rPr b="0" lang="ru-RU" sz="1200" spc="-7" strike="noStrike">
                <a:solidFill>
                  <a:schemeClr val="accent1">
                    <a:lumMod val="50000"/>
                  </a:schemeClr>
                </a:solidFill>
                <a:latin typeface="Century Gothic"/>
              </a:rPr>
              <a:t>Иностранные граждане, указанные в абзаце первом настоящего пункта Порядка, предъявляют следующие документы: </a:t>
            </a:r>
            <a:endParaRPr b="0" lang="ru-RU" sz="1200" spc="-1" strike="noStrike">
              <a:solidFill>
                <a:srgbClr val="000000"/>
              </a:solidFill>
              <a:latin typeface="XO Oriel"/>
            </a:endParaRPr>
          </a:p>
          <a:p>
            <a:pPr marL="542880" indent="171360" algn="just">
              <a:lnSpc>
                <a:spcPct val="100000"/>
              </a:lnSpc>
              <a:tabLst>
                <a:tab algn="l" pos="0"/>
              </a:tabLst>
            </a:pPr>
            <a:r>
              <a:rPr b="0" lang="ru-RU" sz="1200" spc="-7" strike="noStrike">
                <a:solidFill>
                  <a:schemeClr val="accent1">
                    <a:lumMod val="50000"/>
                  </a:schemeClr>
                </a:solidFill>
                <a:latin typeface="Century Gothic"/>
              </a:rPr>
              <a:t>копия свидетельства о рождении ребенка;</a:t>
            </a:r>
            <a:endParaRPr b="0" lang="ru-RU" sz="1200" spc="-1" strike="noStrike">
              <a:solidFill>
                <a:srgbClr val="000000"/>
              </a:solidFill>
              <a:latin typeface="XO Oriel"/>
            </a:endParaRPr>
          </a:p>
          <a:p>
            <a:pPr marL="542880" indent="171360" algn="just">
              <a:lnSpc>
                <a:spcPct val="100000"/>
              </a:lnSpc>
              <a:tabLst>
                <a:tab algn="l" pos="0"/>
              </a:tabLst>
            </a:pPr>
            <a:r>
              <a:rPr b="0" lang="ru-RU" sz="1200" spc="-7" strike="noStrike">
                <a:solidFill>
                  <a:schemeClr val="accent1">
                    <a:lumMod val="50000"/>
                  </a:schemeClr>
                </a:solidFill>
                <a:latin typeface="Century Gothic"/>
              </a:rPr>
              <a:t>копия паспорта;</a:t>
            </a:r>
            <a:endParaRPr b="0" lang="ru-RU" sz="1200" spc="-1" strike="noStrike">
              <a:solidFill>
                <a:srgbClr val="000000"/>
              </a:solidFill>
              <a:latin typeface="XO Oriel"/>
            </a:endParaRPr>
          </a:p>
          <a:p>
            <a:pPr marL="542880" indent="171360" algn="just">
              <a:lnSpc>
                <a:spcPct val="100000"/>
              </a:lnSpc>
              <a:tabLst>
                <a:tab algn="l" pos="0"/>
              </a:tabLst>
            </a:pPr>
            <a:r>
              <a:rPr b="0" lang="ru-RU" sz="1200" spc="-7" strike="noStrike">
                <a:solidFill>
                  <a:schemeClr val="accent1">
                    <a:lumMod val="50000"/>
                  </a:schemeClr>
                </a:solidFill>
                <a:latin typeface="Century Gothic"/>
              </a:rPr>
              <a:t>справку о регистрации по месту жительства.</a:t>
            </a:r>
            <a:endParaRPr b="0" lang="ru-RU" sz="12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98" name="Прямоугольник: скругленные углы 13"/>
          <p:cNvSpPr/>
          <p:nvPr/>
        </p:nvSpPr>
        <p:spPr>
          <a:xfrm>
            <a:off x="6300000" y="3925440"/>
            <a:ext cx="5392080" cy="1294200"/>
          </a:xfrm>
          <a:prstGeom prst="roundRect">
            <a:avLst>
              <a:gd name="adj" fmla="val 6448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just">
              <a:lnSpc>
                <a:spcPct val="100000"/>
              </a:lnSpc>
            </a:pPr>
            <a:r>
              <a:rPr b="0" lang="ru-RU" sz="1200" spc="-7" strike="noStrike">
                <a:solidFill>
                  <a:schemeClr val="accent1">
                    <a:lumMod val="50000"/>
                  </a:schemeClr>
                </a:solidFill>
                <a:latin typeface="Century Gothic"/>
              </a:rPr>
              <a:t>Граждане</a:t>
            </a:r>
            <a:r>
              <a:rPr b="0" lang="ru-RU" sz="1200" spc="-1" strike="noStrike">
                <a:solidFill>
                  <a:schemeClr val="dk1"/>
                </a:solidFill>
                <a:latin typeface="Times New Roman"/>
                <a:ea typeface="Times New Roman"/>
              </a:rPr>
              <a:t> </a:t>
            </a:r>
            <a:r>
              <a:rPr b="0" lang="ru-RU" sz="1200" spc="-7" strike="noStrike">
                <a:solidFill>
                  <a:schemeClr val="accent1">
                    <a:lumMod val="50000"/>
                  </a:schemeClr>
                </a:solidFill>
                <a:latin typeface="Century Gothic"/>
                <a:ea typeface="Times New Roman"/>
              </a:rPr>
              <a:t>Белоруссии при приеме в школу предъявляют:</a:t>
            </a:r>
            <a:endParaRPr b="0" lang="ru-RU" sz="1200" spc="-1" strike="noStrike">
              <a:solidFill>
                <a:srgbClr val="000000"/>
              </a:solidFill>
              <a:latin typeface="XO Oriel"/>
            </a:endParaRPr>
          </a:p>
          <a:p>
            <a:pPr algn="just">
              <a:lnSpc>
                <a:spcPct val="100000"/>
              </a:lnSpc>
              <a:tabLst>
                <a:tab algn="l" pos="0"/>
              </a:tabLst>
            </a:pPr>
            <a:r>
              <a:rPr b="0" lang="ru-RU" sz="1200" spc="-7" strike="noStrike">
                <a:solidFill>
                  <a:schemeClr val="accent1">
                    <a:lumMod val="50000"/>
                  </a:schemeClr>
                </a:solidFill>
                <a:latin typeface="Century Gothic"/>
                <a:ea typeface="Times New Roman"/>
              </a:rPr>
              <a:t>копия свидетельства о рождении ребенка;</a:t>
            </a:r>
            <a:endParaRPr b="0" lang="ru-RU" sz="1200" spc="-1" strike="noStrike">
              <a:solidFill>
                <a:srgbClr val="000000"/>
              </a:solidFill>
              <a:latin typeface="XO Oriel"/>
            </a:endParaRPr>
          </a:p>
          <a:p>
            <a:pPr algn="just">
              <a:lnSpc>
                <a:spcPct val="100000"/>
              </a:lnSpc>
              <a:tabLst>
                <a:tab algn="l" pos="0"/>
              </a:tabLst>
            </a:pPr>
            <a:r>
              <a:rPr b="0" lang="ru-RU" sz="1200" spc="-7" strike="noStrike">
                <a:solidFill>
                  <a:schemeClr val="accent1">
                    <a:lumMod val="50000"/>
                  </a:schemeClr>
                </a:solidFill>
                <a:latin typeface="Century Gothic"/>
                <a:ea typeface="Times New Roman"/>
              </a:rPr>
              <a:t>копия паспорта;</a:t>
            </a:r>
            <a:endParaRPr b="0" lang="ru-RU" sz="1200" spc="-1" strike="noStrike">
              <a:solidFill>
                <a:srgbClr val="000000"/>
              </a:solidFill>
              <a:latin typeface="XO Oriel"/>
            </a:endParaRPr>
          </a:p>
          <a:p>
            <a:pPr algn="just">
              <a:lnSpc>
                <a:spcPct val="100000"/>
              </a:lnSpc>
              <a:tabLst>
                <a:tab algn="l" pos="0"/>
              </a:tabLst>
            </a:pPr>
            <a:r>
              <a:rPr b="0" lang="ru-RU" sz="1200" spc="-7" strike="noStrike">
                <a:solidFill>
                  <a:schemeClr val="accent1">
                    <a:lumMod val="50000"/>
                  </a:schemeClr>
                </a:solidFill>
                <a:latin typeface="Century Gothic"/>
                <a:ea typeface="Times New Roman"/>
              </a:rPr>
              <a:t>справку о регистрации по месту жительства.</a:t>
            </a:r>
            <a:endParaRPr b="0" lang="ru-RU" sz="12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99" name="Прямоугольник: скругленные углы 14"/>
          <p:cNvSpPr/>
          <p:nvPr/>
        </p:nvSpPr>
        <p:spPr>
          <a:xfrm>
            <a:off x="6300000" y="5400000"/>
            <a:ext cx="5713920" cy="1252440"/>
          </a:xfrm>
          <a:prstGeom prst="roundRect">
            <a:avLst>
              <a:gd name="adj" fmla="val 6448"/>
            </a:avLst>
          </a:prstGeom>
          <a:solidFill>
            <a:srgbClr val="d9d9d9"/>
          </a:solidFill>
          <a:ln w="1270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marL="628560" algn="just" defTabSz="914400">
              <a:lnSpc>
                <a:spcPct val="100000"/>
              </a:lnSpc>
            </a:pPr>
            <a:r>
              <a:rPr b="0" lang="ru-RU" sz="1200" spc="-7" strike="noStrike">
                <a:solidFill>
                  <a:schemeClr val="accent1">
                    <a:lumMod val="50000"/>
                  </a:schemeClr>
                </a:solidFill>
                <a:latin typeface="Century Gothic"/>
              </a:rPr>
              <a:t>Если заявление о приеме на обучение подано в электронном виде, запрещается требовать копии документов за исключение копий или оригиналов документов, подтверждение которых в электронном виде невозможно.</a:t>
            </a:r>
            <a:endParaRPr b="0" lang="ru-RU" sz="1200" spc="-1" strike="noStrike">
              <a:solidFill>
                <a:srgbClr val="000000"/>
              </a:solidFill>
              <a:latin typeface="XO Orie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object 4"/>
          <p:cNvSpPr/>
          <p:nvPr/>
        </p:nvSpPr>
        <p:spPr>
          <a:xfrm>
            <a:off x="284400" y="1800000"/>
            <a:ext cx="11595240" cy="321120"/>
          </a:xfrm>
          <a:prstGeom prst="rect">
            <a:avLst/>
          </a:prstGeom>
          <a:solidFill>
            <a:srgbClr val="001f5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6560" bIns="0" anchor="t">
            <a:spAutoFit/>
          </a:bodyPr>
          <a:p>
            <a:pPr marL="350640" algn="ctr">
              <a:lnSpc>
                <a:spcPct val="100000"/>
              </a:lnSpc>
              <a:spcBef>
                <a:spcPts val="130"/>
              </a:spcBef>
            </a:pPr>
            <a:r>
              <a:rPr b="1" lang="ru-RU" sz="2000" spc="-1" strike="noStrike">
                <a:solidFill>
                  <a:srgbClr val="ffffff"/>
                </a:solidFill>
                <a:latin typeface="Century Gothic"/>
              </a:rPr>
              <a:t>2 ТЕСТИРОВАНИЕ</a:t>
            </a:r>
            <a:endParaRPr b="0" lang="ru-RU" sz="2000" spc="-1" strike="noStrike">
              <a:solidFill>
                <a:srgbClr val="ffffff"/>
              </a:solidFill>
              <a:latin typeface="XO Oriel"/>
            </a:endParaRPr>
          </a:p>
        </p:txBody>
      </p:sp>
      <p:sp>
        <p:nvSpPr>
          <p:cNvPr id="101" name="Прямоугольник: скругленные углы 41"/>
          <p:cNvSpPr/>
          <p:nvPr/>
        </p:nvSpPr>
        <p:spPr>
          <a:xfrm>
            <a:off x="167040" y="2133720"/>
            <a:ext cx="6004080" cy="4095720"/>
          </a:xfrm>
          <a:prstGeom prst="roundRect">
            <a:avLst>
              <a:gd name="adj" fmla="val 6448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marL="343080" indent="-343080">
              <a:lnSpc>
                <a:spcPct val="100000"/>
              </a:lnSpc>
              <a:spcBef>
                <a:spcPts val="1094"/>
              </a:spcBef>
              <a:buClr>
                <a:srgbClr val="000000"/>
              </a:buClr>
              <a:buFont typeface="OpenSymbol"/>
              <a:buAutoNum type="arabicPeriod"/>
              <a:tabLst>
                <a:tab algn="l" pos="459720"/>
              </a:tabLst>
            </a:pPr>
            <a:r>
              <a:rPr b="0" lang="ru-RU" sz="1100" spc="-1" strike="noStrike">
                <a:solidFill>
                  <a:schemeClr val="dk1"/>
                </a:solidFill>
                <a:latin typeface="Century Gothic"/>
                <a:ea typeface="Times New Roman"/>
              </a:rPr>
              <a:t>Тестирование проводится на основании направления, выданного образовательной организацией;</a:t>
            </a:r>
            <a:endParaRPr b="0" lang="ru-RU" sz="1100" spc="-1" strike="noStrike">
              <a:solidFill>
                <a:srgbClr val="000000"/>
              </a:solidFill>
              <a:latin typeface="XO Oriel"/>
            </a:endParaRPr>
          </a:p>
          <a:p>
            <a:pPr marL="343080" indent="-343080">
              <a:lnSpc>
                <a:spcPct val="100000"/>
              </a:lnSpc>
              <a:spcBef>
                <a:spcPts val="1094"/>
              </a:spcBef>
              <a:buClr>
                <a:srgbClr val="000000"/>
              </a:buClr>
              <a:buFont typeface="OpenSymbol"/>
              <a:buAutoNum type="arabicPeriod"/>
              <a:tabLst>
                <a:tab algn="l" pos="459720"/>
              </a:tabLst>
            </a:pPr>
            <a:r>
              <a:rPr b="0" lang="ru-RU" sz="1100" spc="-1" strike="noStrike">
                <a:solidFill>
                  <a:schemeClr val="dk1"/>
                </a:solidFill>
                <a:latin typeface="Century Gothic"/>
                <a:ea typeface="Times New Roman"/>
              </a:rPr>
              <a:t>Родители не позднее чем через 7 рабочих дней после дня получения направления лично обращаются в тестирующую организацию для записи на тестирование;</a:t>
            </a:r>
            <a:endParaRPr b="0" lang="ru-RU" sz="1100" spc="-1" strike="noStrike">
              <a:solidFill>
                <a:srgbClr val="000000"/>
              </a:solidFill>
              <a:latin typeface="XO Oriel"/>
            </a:endParaRPr>
          </a:p>
          <a:p>
            <a:pPr marL="343080" indent="-343080">
              <a:lnSpc>
                <a:spcPct val="100000"/>
              </a:lnSpc>
              <a:spcBef>
                <a:spcPts val="1094"/>
              </a:spcBef>
              <a:buClr>
                <a:srgbClr val="000000"/>
              </a:buClr>
              <a:buFont typeface="OpenSymbol"/>
              <a:buAutoNum type="arabicPeriod"/>
              <a:tabLst>
                <a:tab algn="l" pos="459720"/>
              </a:tabLst>
            </a:pPr>
            <a:r>
              <a:rPr b="0" lang="ru-RU" sz="1100" spc="-1" strike="noStrike">
                <a:solidFill>
                  <a:schemeClr val="dk1"/>
                </a:solidFill>
                <a:latin typeface="Century Gothic"/>
                <a:ea typeface="Times New Roman"/>
              </a:rPr>
              <a:t>Исполнительный орган в сфере образования утверждает расписание проведения тестирования;</a:t>
            </a:r>
            <a:endParaRPr b="0" lang="ru-RU" sz="1100" spc="-1" strike="noStrike">
              <a:solidFill>
                <a:srgbClr val="000000"/>
              </a:solidFill>
              <a:latin typeface="XO Oriel"/>
            </a:endParaRPr>
          </a:p>
          <a:p>
            <a:pPr marL="343080" indent="-343080">
              <a:lnSpc>
                <a:spcPct val="100000"/>
              </a:lnSpc>
              <a:spcBef>
                <a:spcPts val="1094"/>
              </a:spcBef>
              <a:buClr>
                <a:srgbClr val="000000"/>
              </a:buClr>
              <a:buFont typeface="OpenSymbol"/>
              <a:buAutoNum type="arabicPeriod"/>
              <a:tabLst>
                <a:tab algn="l" pos="459720"/>
              </a:tabLst>
            </a:pPr>
            <a:r>
              <a:rPr b="0" lang="ru-RU" sz="1100" spc="-1" strike="noStrike">
                <a:solidFill>
                  <a:schemeClr val="dk1"/>
                </a:solidFill>
                <a:latin typeface="Century Gothic"/>
                <a:ea typeface="Times New Roman"/>
              </a:rPr>
              <a:t>Информация о датах проведения тестирования, демоверсии диагностических материалов, критерии оценивания размещаются на официальных сайтах тестирующих организаций;</a:t>
            </a:r>
            <a:endParaRPr b="0" lang="ru-RU" sz="1100" spc="-1" strike="noStrike">
              <a:solidFill>
                <a:srgbClr val="000000"/>
              </a:solidFill>
              <a:latin typeface="XO Oriel"/>
            </a:endParaRPr>
          </a:p>
          <a:p>
            <a:pPr marL="343080" indent="-343080">
              <a:lnSpc>
                <a:spcPct val="100000"/>
              </a:lnSpc>
              <a:spcBef>
                <a:spcPts val="1094"/>
              </a:spcBef>
              <a:buClr>
                <a:srgbClr val="000000"/>
              </a:buClr>
              <a:buFont typeface="OpenSymbol"/>
              <a:buAutoNum type="arabicPeriod"/>
              <a:tabLst>
                <a:tab algn="l" pos="459720"/>
              </a:tabLst>
            </a:pPr>
            <a:r>
              <a:rPr b="0" lang="ru-RU" sz="1100" spc="-1" strike="noStrike">
                <a:solidFill>
                  <a:schemeClr val="dk1"/>
                </a:solidFill>
                <a:latin typeface="Century Gothic"/>
                <a:ea typeface="Times New Roman"/>
              </a:rPr>
              <a:t>В тестирующих организациях организуется пункт прохождения тестирования (далее - ППТ). В ППТ может быть использовано оборудование, применяемое в пунктах проведения экзаменов при проведении ГИА.</a:t>
            </a:r>
            <a:endParaRPr b="0" lang="ru-RU" sz="1100" spc="-1" strike="noStrike">
              <a:solidFill>
                <a:srgbClr val="000000"/>
              </a:solidFill>
              <a:latin typeface="XO Oriel"/>
            </a:endParaRPr>
          </a:p>
          <a:p>
            <a:pPr marL="343080" indent="-343080">
              <a:lnSpc>
                <a:spcPct val="100000"/>
              </a:lnSpc>
              <a:spcBef>
                <a:spcPts val="1094"/>
              </a:spcBef>
              <a:buClr>
                <a:srgbClr val="000000"/>
              </a:buClr>
              <a:buFont typeface="OpenSymbol"/>
              <a:buAutoNum type="arabicPeriod"/>
              <a:tabLst>
                <a:tab algn="l" pos="459720"/>
              </a:tabLst>
            </a:pPr>
            <a:r>
              <a:rPr b="0" lang="ru-RU" sz="1100" spc="-1" strike="noStrike">
                <a:solidFill>
                  <a:schemeClr val="dk1"/>
                </a:solidFill>
                <a:latin typeface="Century Gothic"/>
                <a:ea typeface="Times New Roman"/>
              </a:rPr>
              <a:t>Тестирование проводится по годам обучения. Уровни знания русского языка:  достаточный и недостаточный;</a:t>
            </a:r>
            <a:endParaRPr b="0" lang="ru-RU" sz="11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102" name="Прямоугольник: скругленные углы 41"/>
          <p:cNvSpPr/>
          <p:nvPr/>
        </p:nvSpPr>
        <p:spPr>
          <a:xfrm>
            <a:off x="6219720" y="2133720"/>
            <a:ext cx="5805360" cy="3504240"/>
          </a:xfrm>
          <a:prstGeom prst="roundRect">
            <a:avLst>
              <a:gd name="adj" fmla="val 6448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just"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latin typeface="XO Oriel"/>
            </a:endParaRPr>
          </a:p>
          <a:p>
            <a:pPr algn="just"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latin typeface="XO Oriel"/>
            </a:endParaRPr>
          </a:p>
          <a:p>
            <a:pPr algn="just">
              <a:lnSpc>
                <a:spcPct val="100000"/>
              </a:lnSpc>
            </a:pPr>
            <a:r>
              <a:rPr b="0" lang="ru-RU" sz="1100" spc="-1" strike="noStrike">
                <a:solidFill>
                  <a:schemeClr val="dk1"/>
                </a:solidFill>
                <a:latin typeface="Century Gothic"/>
                <a:ea typeface="Times New Roman"/>
              </a:rPr>
              <a:t>7. Тестирование проводится в устной и письменной форме (за исключением тестирования поступающих в 1 класс). Продолжительность проведения  тестирования составляет не более 80 минут</a:t>
            </a:r>
            <a:endParaRPr b="0" lang="ru-RU" sz="1100" spc="-1" strike="noStrike">
              <a:solidFill>
                <a:srgbClr val="000000"/>
              </a:solidFill>
              <a:latin typeface="XO Oriel"/>
            </a:endParaRPr>
          </a:p>
          <a:p>
            <a:pPr algn="just">
              <a:lnSpc>
                <a:spcPct val="100000"/>
              </a:lnSpc>
            </a:pPr>
            <a:endParaRPr b="0" lang="ru-RU" sz="1100" spc="-1" strike="noStrike">
              <a:solidFill>
                <a:srgbClr val="000000"/>
              </a:solidFill>
              <a:latin typeface="XO Oriel"/>
            </a:endParaRPr>
          </a:p>
          <a:p>
            <a:pPr algn="just">
              <a:lnSpc>
                <a:spcPct val="100000"/>
              </a:lnSpc>
            </a:pPr>
            <a:r>
              <a:rPr b="0" lang="ru-RU" sz="1100" spc="-1" strike="noStrike">
                <a:solidFill>
                  <a:schemeClr val="dk1"/>
                </a:solidFill>
                <a:latin typeface="Century Gothic"/>
                <a:ea typeface="Times New Roman"/>
              </a:rPr>
              <a:t>8. Во время проведения тестирования обязательна видео и аудио запись;</a:t>
            </a:r>
            <a:endParaRPr b="0" lang="ru-RU" sz="1100" spc="-1" strike="noStrike">
              <a:solidFill>
                <a:srgbClr val="000000"/>
              </a:solidFill>
              <a:latin typeface="XO Oriel"/>
            </a:endParaRPr>
          </a:p>
          <a:p>
            <a:pPr algn="just">
              <a:lnSpc>
                <a:spcPct val="100000"/>
              </a:lnSpc>
            </a:pPr>
            <a:endParaRPr b="0" lang="ru-RU" sz="1100" spc="-1" strike="noStrike">
              <a:solidFill>
                <a:srgbClr val="000000"/>
              </a:solidFill>
              <a:latin typeface="XO Oriel"/>
            </a:endParaRPr>
          </a:p>
          <a:p>
            <a:pPr algn="just">
              <a:lnSpc>
                <a:spcPct val="100000"/>
              </a:lnSpc>
            </a:pPr>
            <a:r>
              <a:rPr b="0" lang="ru-RU" sz="1100" spc="-1" strike="noStrike">
                <a:solidFill>
                  <a:schemeClr val="dk1"/>
                </a:solidFill>
                <a:latin typeface="Century Gothic"/>
                <a:ea typeface="Times New Roman"/>
              </a:rPr>
              <a:t>9.Для проведения тестирования создается комиссия. Для разрешения спорных вопросов создается апелляционная комиссия.</a:t>
            </a:r>
            <a:endParaRPr b="0" lang="ru-RU" sz="1100" spc="-1" strike="noStrike">
              <a:solidFill>
                <a:srgbClr val="000000"/>
              </a:solidFill>
              <a:latin typeface="XO Oriel"/>
            </a:endParaRPr>
          </a:p>
          <a:p>
            <a:pPr algn="just">
              <a:lnSpc>
                <a:spcPct val="100000"/>
              </a:lnSpc>
            </a:pPr>
            <a:endParaRPr b="0" lang="ru-RU" sz="1100" spc="-1" strike="noStrike">
              <a:solidFill>
                <a:srgbClr val="000000"/>
              </a:solidFill>
              <a:latin typeface="XO Oriel"/>
            </a:endParaRPr>
          </a:p>
          <a:p>
            <a:pPr algn="just">
              <a:lnSpc>
                <a:spcPct val="100000"/>
              </a:lnSpc>
            </a:pPr>
            <a:r>
              <a:rPr b="0" lang="ru-RU" sz="1100" spc="-1" strike="noStrike">
                <a:solidFill>
                  <a:schemeClr val="dk1"/>
                </a:solidFill>
                <a:latin typeface="Century Gothic"/>
                <a:ea typeface="Times New Roman"/>
              </a:rPr>
              <a:t>10. Перед проведением тестирования проводиться инструктаж ребенка.</a:t>
            </a:r>
            <a:endParaRPr b="0" lang="ru-RU" sz="1100" spc="-1" strike="noStrike">
              <a:solidFill>
                <a:srgbClr val="000000"/>
              </a:solidFill>
              <a:latin typeface="XO Oriel"/>
            </a:endParaRPr>
          </a:p>
          <a:p>
            <a:pPr algn="just">
              <a:lnSpc>
                <a:spcPct val="100000"/>
              </a:lnSpc>
            </a:pPr>
            <a:endParaRPr b="0" lang="ru-RU" sz="1100" spc="-1" strike="noStrike">
              <a:solidFill>
                <a:srgbClr val="000000"/>
              </a:solidFill>
              <a:latin typeface="XO Oriel"/>
            </a:endParaRPr>
          </a:p>
          <a:p>
            <a:pPr algn="just">
              <a:lnSpc>
                <a:spcPct val="100000"/>
              </a:lnSpc>
            </a:pPr>
            <a:r>
              <a:rPr b="0" lang="ru-RU" sz="1100" spc="-1" strike="noStrike">
                <a:solidFill>
                  <a:schemeClr val="dk1"/>
                </a:solidFill>
                <a:latin typeface="Century Gothic"/>
                <a:ea typeface="Times New Roman"/>
              </a:rPr>
              <a:t>11. При проведении тестирования ребенку запрещается пользоваться любыми подсказками, средствами связи, фото-, аудио- и видеоаппаратурой, электронно вычислительной техникой, справочными материалами, шпаргалками.</a:t>
            </a:r>
            <a:endParaRPr b="0" lang="ru-RU" sz="1100" spc="-1" strike="noStrike">
              <a:solidFill>
                <a:srgbClr val="000000"/>
              </a:solidFill>
              <a:latin typeface="XO Oriel"/>
            </a:endParaRPr>
          </a:p>
          <a:p>
            <a:pPr algn="just">
              <a:lnSpc>
                <a:spcPct val="100000"/>
              </a:lnSpc>
            </a:pPr>
            <a:endParaRPr b="0" lang="ru-RU" sz="1100" spc="-1" strike="noStrike">
              <a:solidFill>
                <a:srgbClr val="000000"/>
              </a:solidFill>
              <a:latin typeface="XO Oriel"/>
            </a:endParaRPr>
          </a:p>
          <a:p>
            <a:pPr algn="just">
              <a:lnSpc>
                <a:spcPct val="100000"/>
              </a:lnSpc>
            </a:pPr>
            <a:r>
              <a:rPr b="0" lang="ru-RU" sz="1100" spc="-1" strike="noStrike">
                <a:solidFill>
                  <a:schemeClr val="dk1"/>
                </a:solidFill>
                <a:latin typeface="Century Gothic"/>
                <a:ea typeface="Times New Roman"/>
              </a:rPr>
              <a:t>В случае нарушения запрета ТЕСТИРОВАНИЕ СЧИТАЕТСЯ НЕПРОЙДЕННЫМ.</a:t>
            </a:r>
            <a:endParaRPr b="0" lang="ru-RU" sz="1100" spc="-1" strike="noStrike">
              <a:solidFill>
                <a:srgbClr val="000000"/>
              </a:solidFill>
              <a:latin typeface="XO Oriel"/>
            </a:endParaRPr>
          </a:p>
          <a:p>
            <a:pPr algn="just"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latin typeface="XO Oriel"/>
            </a:endParaRPr>
          </a:p>
          <a:p>
            <a:pPr algn="just"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103" name="object 4"/>
          <p:cNvSpPr/>
          <p:nvPr/>
        </p:nvSpPr>
        <p:spPr>
          <a:xfrm>
            <a:off x="268560" y="993960"/>
            <a:ext cx="3691080" cy="626040"/>
          </a:xfrm>
          <a:prstGeom prst="rect">
            <a:avLst/>
          </a:prstGeom>
          <a:solidFill>
            <a:srgbClr val="001f5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6560" bIns="0" anchor="t">
            <a:spAutoFit/>
          </a:bodyPr>
          <a:p>
            <a:pPr marL="350640" algn="ctr">
              <a:lnSpc>
                <a:spcPct val="100000"/>
              </a:lnSpc>
              <a:spcBef>
                <a:spcPts val="130"/>
              </a:spcBef>
            </a:pPr>
            <a:r>
              <a:rPr b="1" lang="ru-RU" sz="2000" spc="-1" strike="noStrike">
                <a:solidFill>
                  <a:srgbClr val="ffffff"/>
                </a:solidFill>
                <a:latin typeface="Calibri"/>
              </a:rPr>
              <a:t>ТЕСТИРУЮЩАЯ ОРГАНИЗАЦИЯ </a:t>
            </a:r>
            <a:endParaRPr b="0" lang="ru-RU" sz="2000" spc="-1" strike="noStrike">
              <a:solidFill>
                <a:srgbClr val="ffffff"/>
              </a:solidFill>
              <a:latin typeface="XO Oriel"/>
            </a:endParaRPr>
          </a:p>
        </p:txBody>
      </p:sp>
      <p:sp>
        <p:nvSpPr>
          <p:cNvPr id="104" name="Прямоугольник: скругленные углы 41"/>
          <p:cNvSpPr/>
          <p:nvPr/>
        </p:nvSpPr>
        <p:spPr>
          <a:xfrm>
            <a:off x="4060080" y="1016280"/>
            <a:ext cx="7999560" cy="603360"/>
          </a:xfrm>
          <a:prstGeom prst="roundRect">
            <a:avLst>
              <a:gd name="adj" fmla="val 6448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marL="257760" indent="201960" defTabSz="914400">
              <a:lnSpc>
                <a:spcPct val="100000"/>
              </a:lnSpc>
              <a:buClr>
                <a:srgbClr val="000000"/>
              </a:buClr>
              <a:buFont typeface="OpenSymbol"/>
              <a:buAutoNum type="arabicPeriod"/>
              <a:tabLst>
                <a:tab algn="l" pos="459720"/>
              </a:tabLst>
            </a:pPr>
            <a:r>
              <a:rPr b="0" lang="ru-RU" sz="1100" spc="-12" strike="noStrike">
                <a:solidFill>
                  <a:schemeClr val="dk1"/>
                </a:solidFill>
                <a:latin typeface="Times New Roman"/>
              </a:rPr>
              <a:t>Тестирование проводится в государственных и муниципальных общеобразовательных организациях </a:t>
            </a:r>
            <a:endParaRPr b="0" lang="ru-RU" sz="1100" spc="-1" strike="noStrike">
              <a:solidFill>
                <a:srgbClr val="000000"/>
              </a:solidFill>
              <a:latin typeface="XO Oriel"/>
            </a:endParaRPr>
          </a:p>
          <a:p>
            <a:pPr marL="442440" indent="-201960" defTabSz="914400">
              <a:lnSpc>
                <a:spcPct val="100000"/>
              </a:lnSpc>
              <a:buClr>
                <a:srgbClr val="000000"/>
              </a:buClr>
              <a:buFont typeface="OpenSymbol"/>
              <a:buAutoNum type="arabicPeriod"/>
              <a:tabLst>
                <a:tab algn="l" pos="442440"/>
              </a:tabLst>
            </a:pPr>
            <a:r>
              <a:rPr b="0" lang="ru-RU" sz="1100" spc="-1" strike="noStrike">
                <a:solidFill>
                  <a:schemeClr val="dk1"/>
                </a:solidFill>
                <a:latin typeface="Times New Roman"/>
              </a:rPr>
              <a:t>Тестирующая организации определяются исполнительными органами в сфере образования;</a:t>
            </a:r>
            <a:endParaRPr b="0" lang="ru-RU" sz="1100" spc="-1" strike="noStrike">
              <a:solidFill>
                <a:srgbClr val="000000"/>
              </a:solidFill>
              <a:latin typeface="XO Oriel"/>
            </a:endParaRPr>
          </a:p>
          <a:p>
            <a:pPr marL="432360" indent="-201240" defTabSz="914400">
              <a:lnSpc>
                <a:spcPct val="100000"/>
              </a:lnSpc>
              <a:buClr>
                <a:srgbClr val="000000"/>
              </a:buClr>
              <a:buFont typeface="OpenSymbol"/>
              <a:buAutoNum type="arabicPeriod"/>
              <a:tabLst>
                <a:tab algn="l" pos="432360"/>
              </a:tabLst>
            </a:pPr>
            <a:r>
              <a:rPr b="0" lang="ru-RU" sz="1100" spc="-12" strike="noStrike">
                <a:solidFill>
                  <a:schemeClr val="dk1"/>
                </a:solidFill>
                <a:latin typeface="Times New Roman"/>
              </a:rPr>
              <a:t>Информация о тестирующих организациях и местах проведения тестирования публикуется ИО на ЕПГУ </a:t>
            </a:r>
            <a:endParaRPr b="0" lang="ru-RU" sz="11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105" name="object 4"/>
          <p:cNvSpPr/>
          <p:nvPr/>
        </p:nvSpPr>
        <p:spPr>
          <a:xfrm>
            <a:off x="6367680" y="5975640"/>
            <a:ext cx="5703120" cy="564840"/>
          </a:xfrm>
          <a:prstGeom prst="rect">
            <a:avLst/>
          </a:prstGeom>
          <a:solidFill>
            <a:srgbClr val="001f5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6560" bIns="0" anchor="t">
            <a:spAutoFit/>
          </a:bodyPr>
          <a:p>
            <a:pPr marL="350640" algn="ctr">
              <a:lnSpc>
                <a:spcPct val="100000"/>
              </a:lnSpc>
              <a:spcBef>
                <a:spcPts val="1094"/>
              </a:spcBef>
              <a:tabLst>
                <a:tab algn="l" pos="459720"/>
              </a:tabLst>
            </a:pPr>
            <a:r>
              <a:rPr b="0" lang="ru-RU" sz="1200" spc="-1" strike="noStrike">
                <a:solidFill>
                  <a:schemeClr val="lt1"/>
                </a:solidFill>
                <a:latin typeface="Century Gothic"/>
                <a:ea typeface="Times New Roman"/>
              </a:rPr>
              <a:t>Методическое обеспечение, разработка диагностических материалов, критериев оценивания, определение минимального количества баллов осуществляется Рособрнадзором</a:t>
            </a:r>
            <a:endParaRPr b="0" lang="ru-RU" sz="1200" spc="-1" strike="noStrike">
              <a:solidFill>
                <a:srgbClr val="ffffff"/>
              </a:solidFill>
              <a:latin typeface="XO Oriel"/>
            </a:endParaRPr>
          </a:p>
        </p:txBody>
      </p:sp>
      <p:sp>
        <p:nvSpPr>
          <p:cNvPr id="106" name="object 4"/>
          <p:cNvSpPr/>
          <p:nvPr/>
        </p:nvSpPr>
        <p:spPr>
          <a:xfrm>
            <a:off x="203760" y="6260040"/>
            <a:ext cx="6051600" cy="321480"/>
          </a:xfrm>
          <a:prstGeom prst="rect">
            <a:avLst/>
          </a:prstGeom>
          <a:solidFill>
            <a:srgbClr val="001f5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6560" bIns="0" anchor="t">
            <a:spAutoFit/>
          </a:bodyPr>
          <a:p>
            <a:pPr algn="ctr">
              <a:lnSpc>
                <a:spcPct val="100000"/>
              </a:lnSpc>
              <a:spcBef>
                <a:spcPts val="1094"/>
              </a:spcBef>
              <a:tabLst>
                <a:tab algn="l" pos="459720"/>
              </a:tabLst>
            </a:pPr>
            <a:r>
              <a:rPr b="0" lang="ru-RU" sz="1000" spc="-1" strike="noStrike">
                <a:solidFill>
                  <a:schemeClr val="lt1"/>
                </a:solidFill>
                <a:latin typeface="Century Gothic"/>
                <a:ea typeface="Times New Roman"/>
              </a:rPr>
              <a:t>Информация о тестирующих организациях  направляется исполнительным органом в сфере образования в Минпросвещения России для размещения на сайте в сети «Интернет»</a:t>
            </a:r>
            <a:endParaRPr b="0" lang="ru-RU" sz="1000" spc="-1" strike="noStrike">
              <a:solidFill>
                <a:srgbClr val="ffffff"/>
              </a:solidFill>
              <a:latin typeface="XO Oriel"/>
            </a:endParaRPr>
          </a:p>
        </p:txBody>
      </p:sp>
      <p:sp>
        <p:nvSpPr>
          <p:cNvPr id="107" name="Прямоугольник 13"/>
          <p:cNvSpPr/>
          <p:nvPr/>
        </p:nvSpPr>
        <p:spPr>
          <a:xfrm>
            <a:off x="360000" y="981720"/>
            <a:ext cx="414360" cy="638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  <a:spcAft>
                <a:spcPts val="601"/>
              </a:spcAft>
            </a:pPr>
            <a:r>
              <a:rPr b="1" lang="ru-RU" sz="3600" spc="-1" strike="noStrike">
                <a:solidFill>
                  <a:schemeClr val="lt1"/>
                </a:solidFill>
                <a:latin typeface="Arial"/>
                <a:ea typeface="Calibri"/>
              </a:rPr>
              <a:t>1</a:t>
            </a:r>
            <a:endParaRPr b="0" lang="ru-RU" sz="36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108" name="Прямоугольник 8"/>
          <p:cNvSpPr/>
          <p:nvPr/>
        </p:nvSpPr>
        <p:spPr>
          <a:xfrm>
            <a:off x="720" y="0"/>
            <a:ext cx="12191040" cy="804240"/>
          </a:xfrm>
          <a:prstGeom prst="rect">
            <a:avLst/>
          </a:prstGeom>
          <a:solidFill>
            <a:srgbClr val="1841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endParaRPr b="1" lang="ru-RU" sz="1800" spc="-1" strike="noStrike">
              <a:solidFill>
                <a:srgbClr val="ffffff"/>
              </a:solidFill>
              <a:latin typeface="Century Gothic"/>
            </a:endParaRPr>
          </a:p>
        </p:txBody>
      </p:sp>
      <p:sp>
        <p:nvSpPr>
          <p:cNvPr id="109" name=""/>
          <p:cNvSpPr/>
          <p:nvPr/>
        </p:nvSpPr>
        <p:spPr>
          <a:xfrm>
            <a:off x="180000" y="60840"/>
            <a:ext cx="5579640" cy="1027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r>
              <a:rPr b="1" lang="ru-RU" sz="2000" spc="-12" strike="noStrike">
                <a:solidFill>
                  <a:srgbClr val="ffffff"/>
                </a:solidFill>
                <a:latin typeface="Century Gothic"/>
              </a:rPr>
              <a:t>ПРИКАЗ № 170 от 04 марта 2025г.  </a:t>
            </a:r>
            <a:r>
              <a:rPr b="0" lang="ru-RU" sz="2000" spc="-1" strike="noStrike">
                <a:solidFill>
                  <a:srgbClr val="000000"/>
                </a:solidFill>
                <a:latin typeface="Century Gothic"/>
              </a:rPr>
              <a:t>  </a:t>
            </a:r>
            <a:br>
              <a:rPr sz="2000"/>
            </a:br>
            <a:r>
              <a:rPr b="1" lang="ru-RU" sz="2000" spc="-12" strike="noStrike">
                <a:solidFill>
                  <a:srgbClr val="ffffff"/>
                </a:solidFill>
                <a:latin typeface="Century Gothic"/>
              </a:rPr>
              <a:t>ПОРЯДОК ПРОВЕДЕНИЯ ТЕСТИРОВАНИЯ</a:t>
            </a:r>
            <a:endParaRPr b="0" lang="ru-RU" sz="2000" spc="-1" strike="noStrike">
              <a:solidFill>
                <a:srgbClr val="000000"/>
              </a:solidFill>
              <a:latin typeface="XO Orie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PlaceHolder 1"/>
          <p:cNvSpPr>
            <a:spLocks noGrp="1"/>
          </p:cNvSpPr>
          <p:nvPr>
            <p:ph type="title"/>
          </p:nvPr>
        </p:nvSpPr>
        <p:spPr>
          <a:xfrm>
            <a:off x="340920" y="38520"/>
            <a:ext cx="10021320" cy="1157040"/>
          </a:xfrm>
          <a:prstGeom prst="rect">
            <a:avLst/>
          </a:prstGeom>
          <a:noFill/>
          <a:ln w="0">
            <a:noFill/>
          </a:ln>
        </p:spPr>
        <p:txBody>
          <a:bodyPr lIns="0" rIns="0" tIns="12600" bIns="0" anchor="t">
            <a:noAutofit/>
          </a:bodyPr>
          <a:p>
            <a:pPr marL="12600" indent="0">
              <a:lnSpc>
                <a:spcPct val="100000"/>
              </a:lnSpc>
              <a:spcBef>
                <a:spcPts val="99"/>
              </a:spcBef>
              <a:buNone/>
              <a:tabLst>
                <a:tab algn="l" pos="0"/>
              </a:tabLst>
            </a:pPr>
            <a:r>
              <a:rPr b="1" lang="ru-RU" sz="2000" spc="-12" strike="noStrike">
                <a:solidFill>
                  <a:srgbClr val="ffffff"/>
                </a:solidFill>
                <a:latin typeface="Century Gothic"/>
              </a:rPr>
              <a:t>ПРИКАЗ № 170 ОТ 04 МАРТА 2025 Г.  </a:t>
            </a:r>
            <a:br>
              <a:rPr sz="2000"/>
            </a:br>
            <a:r>
              <a:rPr b="1" lang="ru-RU" sz="2000" spc="-12" strike="noStrike">
                <a:solidFill>
                  <a:srgbClr val="ffffff"/>
                </a:solidFill>
                <a:latin typeface="Century Gothic"/>
              </a:rPr>
              <a:t>ПОРЯДОК ПРОВЕДЕНИЯ ТЕСТИРОВАНИЯ </a:t>
            </a:r>
            <a:endParaRPr b="0" lang="ru-RU" sz="20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111" name="Скругленный прямоугольник 12"/>
          <p:cNvSpPr/>
          <p:nvPr/>
        </p:nvSpPr>
        <p:spPr>
          <a:xfrm>
            <a:off x="360000" y="840600"/>
            <a:ext cx="4799520" cy="495000"/>
          </a:xfrm>
          <a:prstGeom prst="roundRect">
            <a:avLst>
              <a:gd name="adj" fmla="val 16705"/>
            </a:avLst>
          </a:prstGeom>
          <a:solidFill>
            <a:srgbClr val="0033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ru-RU" sz="1800" spc="-1" strike="noStrike">
              <a:solidFill>
                <a:schemeClr val="lt1"/>
              </a:solidFill>
              <a:latin typeface="Calibri"/>
            </a:endParaRPr>
          </a:p>
        </p:txBody>
      </p:sp>
      <p:sp>
        <p:nvSpPr>
          <p:cNvPr id="112" name="Прямоугольник 13"/>
          <p:cNvSpPr/>
          <p:nvPr/>
        </p:nvSpPr>
        <p:spPr>
          <a:xfrm>
            <a:off x="304920" y="840600"/>
            <a:ext cx="5637600" cy="3333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spcBef>
                <a:spcPts val="130"/>
              </a:spcBef>
            </a:pPr>
            <a:r>
              <a:rPr b="1" lang="ru-RU" sz="1600" spc="-1" strike="noStrike">
                <a:solidFill>
                  <a:schemeClr val="lt1"/>
                </a:solidFill>
                <a:latin typeface="Century Gothic"/>
                <a:ea typeface="Calibri"/>
              </a:rPr>
              <a:t>3 </a:t>
            </a:r>
            <a:r>
              <a:rPr b="1" lang="ru-RU" sz="1600" spc="-1" strike="noStrike">
                <a:solidFill>
                  <a:srgbClr val="ffffff"/>
                </a:solidFill>
                <a:latin typeface="Century Gothic"/>
                <a:ea typeface="Calibri"/>
              </a:rPr>
              <a:t>РЕЗУЛЬТАТЫ ТЕСТИРОВАНИЯ</a:t>
            </a:r>
            <a:endParaRPr b="0" lang="ru-RU" sz="16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113" name="Скругленный прямоугольник 14"/>
          <p:cNvSpPr/>
          <p:nvPr/>
        </p:nvSpPr>
        <p:spPr>
          <a:xfrm rot="21595200">
            <a:off x="306720" y="1298160"/>
            <a:ext cx="4799520" cy="2588760"/>
          </a:xfrm>
          <a:prstGeom prst="roundRect">
            <a:avLst>
              <a:gd name="adj" fmla="val 4205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ru-RU" sz="1800" spc="-1" strike="noStrike">
              <a:solidFill>
                <a:schemeClr val="lt1"/>
              </a:solidFill>
              <a:latin typeface="Calibri"/>
            </a:endParaRPr>
          </a:p>
        </p:txBody>
      </p:sp>
      <p:sp>
        <p:nvSpPr>
          <p:cNvPr id="114" name="Прямоугольник: скругленные углы 41"/>
          <p:cNvSpPr/>
          <p:nvPr/>
        </p:nvSpPr>
        <p:spPr>
          <a:xfrm>
            <a:off x="304920" y="1295280"/>
            <a:ext cx="5485320" cy="2447640"/>
          </a:xfrm>
          <a:prstGeom prst="roundRect">
            <a:avLst>
              <a:gd name="adj" fmla="val 6448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marL="216000" indent="-216000" defTabSz="914400">
              <a:lnSpc>
                <a:spcPct val="100000"/>
              </a:lnSpc>
              <a:spcBef>
                <a:spcPts val="1094"/>
              </a:spcBef>
              <a:buClr>
                <a:srgbClr val="000000"/>
              </a:buClr>
              <a:buFont typeface="OpenSymbol"/>
              <a:buAutoNum type="arabicPeriod"/>
              <a:tabLst>
                <a:tab algn="l" pos="459720"/>
              </a:tabLst>
            </a:pPr>
            <a:r>
              <a:rPr b="0" lang="ru-RU" sz="1200" spc="-1" strike="noStrike">
                <a:solidFill>
                  <a:schemeClr val="dk1"/>
                </a:solidFill>
                <a:latin typeface="Century Gothic"/>
                <a:ea typeface="Times New Roman"/>
              </a:rPr>
              <a:t> </a:t>
            </a:r>
            <a:r>
              <a:rPr b="0" lang="ru-RU" sz="1200" spc="-1" strike="noStrike">
                <a:solidFill>
                  <a:schemeClr val="dk1"/>
                </a:solidFill>
                <a:latin typeface="Century Gothic"/>
                <a:ea typeface="Times New Roman"/>
              </a:rPr>
              <a:t>Тестирующая организация в течение 3 рабочих дней со дня прохождения тестирования передает сведения о тестировании в ту школу, в которую было подано заявление о приеме на обучение. Школа информирует родителей о результатах тестирования.</a:t>
            </a:r>
            <a:endParaRPr b="0" lang="ru-RU" sz="1200" spc="-1" strike="noStrike">
              <a:solidFill>
                <a:srgbClr val="000000"/>
              </a:solidFill>
              <a:latin typeface="XO Oriel"/>
            </a:endParaRPr>
          </a:p>
          <a:p>
            <a:pPr marL="216000" indent="-216000" defTabSz="914400">
              <a:lnSpc>
                <a:spcPct val="100000"/>
              </a:lnSpc>
              <a:spcBef>
                <a:spcPts val="1094"/>
              </a:spcBef>
              <a:buClr>
                <a:srgbClr val="000000"/>
              </a:buClr>
              <a:buFont typeface="OpenSymbol"/>
              <a:buAutoNum type="arabicPeriod"/>
              <a:tabLst>
                <a:tab algn="l" pos="459720"/>
              </a:tabLst>
            </a:pPr>
            <a:r>
              <a:rPr b="0" lang="ru-RU" sz="1200" spc="-1" strike="noStrike">
                <a:solidFill>
                  <a:schemeClr val="dk1"/>
                </a:solidFill>
                <a:latin typeface="Century Gothic"/>
                <a:ea typeface="Times New Roman"/>
              </a:rPr>
              <a:t> </a:t>
            </a:r>
            <a:r>
              <a:rPr b="0" lang="ru-RU" sz="1200" spc="-1" strike="noStrike">
                <a:solidFill>
                  <a:schemeClr val="dk1"/>
                </a:solidFill>
                <a:latin typeface="Century Gothic"/>
                <a:ea typeface="Times New Roman"/>
              </a:rPr>
              <a:t>Исполнительные органы в сфере образования предоставляют МВД доступ к сведениям о тестировании и зачислении в школу в государственных информационных системах субъектах РФ и (или) посредством системы междведомственного электронного взаимодействия.</a:t>
            </a:r>
            <a:endParaRPr b="0" lang="ru-RU" sz="12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115" name="Скругленный прямоугольник 17"/>
          <p:cNvSpPr/>
          <p:nvPr/>
        </p:nvSpPr>
        <p:spPr>
          <a:xfrm>
            <a:off x="314280" y="3962520"/>
            <a:ext cx="4790160" cy="2589120"/>
          </a:xfrm>
          <a:prstGeom prst="roundRect">
            <a:avLst>
              <a:gd name="adj" fmla="val 4205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ru-RU" sz="1800" spc="-1" strike="noStrike">
              <a:solidFill>
                <a:schemeClr val="lt1"/>
              </a:solidFill>
              <a:latin typeface="Calibri"/>
            </a:endParaRPr>
          </a:p>
        </p:txBody>
      </p:sp>
      <p:sp>
        <p:nvSpPr>
          <p:cNvPr id="116" name="Прямоугольник: скругленные углы 41"/>
          <p:cNvSpPr/>
          <p:nvPr/>
        </p:nvSpPr>
        <p:spPr>
          <a:xfrm>
            <a:off x="2204640" y="4490640"/>
            <a:ext cx="2899440" cy="1532520"/>
          </a:xfrm>
          <a:prstGeom prst="roundRect">
            <a:avLst>
              <a:gd name="adj" fmla="val 6448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400" spc="-1" strike="noStrike">
                <a:solidFill>
                  <a:srgbClr val="003366"/>
                </a:solidFill>
                <a:latin typeface="Century Gothic"/>
                <a:ea typeface="Times New Roman"/>
              </a:rPr>
              <a:t>Руководитель  общеобразовательной организации издает распорядительный акт о приеме на обучение ребенка в течение 5 рабочих дней после официального поступления информации об </a:t>
            </a:r>
            <a:r>
              <a:rPr b="1" lang="ru-RU" sz="1400" spc="-1" strike="noStrike">
                <a:solidFill>
                  <a:srgbClr val="003366"/>
                </a:solidFill>
                <a:latin typeface="Century Gothic"/>
                <a:ea typeface="Times New Roman"/>
              </a:rPr>
              <a:t>успешном прохождении тестирования</a:t>
            </a:r>
            <a:endParaRPr b="0" lang="ru-RU" sz="14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117" name="Фигура, имеющая форму буквы L 2"/>
          <p:cNvSpPr/>
          <p:nvPr/>
        </p:nvSpPr>
        <p:spPr>
          <a:xfrm flipH="1" rot="2496600">
            <a:off x="766800" y="4341600"/>
            <a:ext cx="1115640" cy="1363680"/>
          </a:xfrm>
          <a:prstGeom prst="corner">
            <a:avLst>
              <a:gd name="adj1" fmla="val 39773"/>
              <a:gd name="adj2" fmla="val 44318"/>
            </a:avLst>
          </a:prstGeom>
          <a:solidFill>
            <a:srgbClr val="0033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ru-RU" sz="1800" spc="-1" strike="noStrike">
              <a:solidFill>
                <a:schemeClr val="lt1"/>
              </a:solidFill>
              <a:latin typeface="Calibri"/>
            </a:endParaRPr>
          </a:p>
        </p:txBody>
      </p:sp>
      <p:sp>
        <p:nvSpPr>
          <p:cNvPr id="118" name="Скругленный прямоугольник 19"/>
          <p:cNvSpPr/>
          <p:nvPr/>
        </p:nvSpPr>
        <p:spPr>
          <a:xfrm>
            <a:off x="5760000" y="840600"/>
            <a:ext cx="6018840" cy="495000"/>
          </a:xfrm>
          <a:prstGeom prst="roundRect">
            <a:avLst>
              <a:gd name="adj" fmla="val 16705"/>
            </a:avLst>
          </a:prstGeom>
          <a:solidFill>
            <a:srgbClr val="0033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ru-RU" sz="1800" spc="-1" strike="noStrike">
              <a:solidFill>
                <a:schemeClr val="lt1"/>
              </a:solidFill>
              <a:latin typeface="Calibri"/>
            </a:endParaRPr>
          </a:p>
        </p:txBody>
      </p:sp>
      <p:sp>
        <p:nvSpPr>
          <p:cNvPr id="119" name="Прямоугольник 20"/>
          <p:cNvSpPr/>
          <p:nvPr/>
        </p:nvSpPr>
        <p:spPr>
          <a:xfrm>
            <a:off x="5800680" y="836280"/>
            <a:ext cx="5018760" cy="3333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spcBef>
                <a:spcPts val="130"/>
              </a:spcBef>
            </a:pPr>
            <a:r>
              <a:rPr b="1" lang="ru-RU" sz="1600" spc="-1" strike="noStrike">
                <a:solidFill>
                  <a:schemeClr val="lt1"/>
                </a:solidFill>
                <a:latin typeface="Century Gothic"/>
                <a:ea typeface="Calibri"/>
              </a:rPr>
              <a:t>4 </a:t>
            </a:r>
            <a:r>
              <a:rPr b="1" lang="ru-RU" sz="1600" spc="-1" strike="noStrike">
                <a:solidFill>
                  <a:srgbClr val="ffffff"/>
                </a:solidFill>
                <a:latin typeface="Century Gothic"/>
                <a:ea typeface="Calibri"/>
              </a:rPr>
              <a:t>ТЕСТИРОВАНИЕ НЕ ПРОЙДЕНО </a:t>
            </a:r>
            <a:endParaRPr b="0" lang="ru-RU" sz="16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120" name="Прямоугольник: скругленные углы 41"/>
          <p:cNvSpPr/>
          <p:nvPr/>
        </p:nvSpPr>
        <p:spPr>
          <a:xfrm>
            <a:off x="5790600" y="1518120"/>
            <a:ext cx="6094800" cy="1721520"/>
          </a:xfrm>
          <a:prstGeom prst="roundRect">
            <a:avLst>
              <a:gd name="adj" fmla="val 6448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marL="171360" indent="-171360" algn="just">
              <a:lnSpc>
                <a:spcPct val="100000"/>
              </a:lnSpc>
              <a:buClr>
                <a:srgbClr val="000000"/>
              </a:buClr>
              <a:buFont typeface="Wingdings" charset="2"/>
              <a:buChar char=""/>
            </a:pPr>
            <a:r>
              <a:rPr b="0" lang="ru-RU" sz="1200" spc="-1" strike="noStrike">
                <a:solidFill>
                  <a:schemeClr val="dk1"/>
                </a:solidFill>
                <a:latin typeface="Century Gothic"/>
                <a:ea typeface="Times New Roman"/>
              </a:rPr>
              <a:t>Если ребенок не прошел тестирование, предлагается пройти дополнительное обучение русскому языку.</a:t>
            </a:r>
            <a:endParaRPr b="0" lang="ru-RU" sz="1200" spc="-1" strike="noStrike">
              <a:solidFill>
                <a:srgbClr val="000000"/>
              </a:solidFill>
              <a:latin typeface="XO Oriel"/>
            </a:endParaRPr>
          </a:p>
          <a:p>
            <a:pPr algn="just">
              <a:lnSpc>
                <a:spcPct val="100000"/>
              </a:lnSpc>
            </a:pPr>
            <a:endParaRPr b="0" lang="ru-RU" sz="1200" spc="-1" strike="noStrike">
              <a:solidFill>
                <a:srgbClr val="000000"/>
              </a:solidFill>
              <a:latin typeface="XO Oriel"/>
            </a:endParaRPr>
          </a:p>
          <a:p>
            <a:pPr marL="171360" indent="-171360" algn="just">
              <a:lnSpc>
                <a:spcPct val="100000"/>
              </a:lnSpc>
              <a:buClr>
                <a:srgbClr val="000000"/>
              </a:buClr>
              <a:buFont typeface="Wingdings" charset="2"/>
              <a:buChar char=""/>
            </a:pPr>
            <a:r>
              <a:rPr b="0" lang="ru-RU" sz="1200" spc="-1" strike="noStrike">
                <a:solidFill>
                  <a:schemeClr val="dk1"/>
                </a:solidFill>
                <a:latin typeface="Century Gothic"/>
                <a:ea typeface="Times New Roman"/>
              </a:rPr>
              <a:t>Повторно пройти тестирование можно не ранее, чем через 3 месяца.</a:t>
            </a:r>
            <a:endParaRPr b="0" lang="ru-RU" sz="1200" spc="-1" strike="noStrike">
              <a:solidFill>
                <a:srgbClr val="000000"/>
              </a:solidFill>
              <a:latin typeface="XO Oriel"/>
            </a:endParaRPr>
          </a:p>
          <a:p>
            <a:pPr algn="just">
              <a:lnSpc>
                <a:spcPct val="100000"/>
              </a:lnSpc>
            </a:pPr>
            <a:endParaRPr b="0" lang="ru-RU" sz="1200" spc="-1" strike="noStrike">
              <a:solidFill>
                <a:srgbClr val="000000"/>
              </a:solidFill>
              <a:latin typeface="XO Oriel"/>
            </a:endParaRPr>
          </a:p>
          <a:p>
            <a:pPr marL="171360" indent="-171360" algn="just">
              <a:lnSpc>
                <a:spcPct val="100000"/>
              </a:lnSpc>
              <a:buClr>
                <a:srgbClr val="000000"/>
              </a:buClr>
              <a:buFont typeface="Wingdings" charset="2"/>
              <a:buChar char=""/>
            </a:pPr>
            <a:r>
              <a:rPr b="0" lang="ru-RU" sz="1200" spc="-1" strike="noStrike">
                <a:solidFill>
                  <a:schemeClr val="dk1"/>
                </a:solidFill>
                <a:latin typeface="Century Gothic"/>
                <a:ea typeface="Times New Roman"/>
              </a:rPr>
              <a:t>При повторном прохождении тестирования не допускается повторное предоставление ранее использованного варианта.</a:t>
            </a:r>
            <a:endParaRPr b="0" lang="ru-RU" sz="1200" spc="-1" strike="noStrike">
              <a:solidFill>
                <a:srgbClr val="000000"/>
              </a:solidFill>
              <a:latin typeface="XO Oriel"/>
            </a:endParaRPr>
          </a:p>
          <a:p>
            <a:pPr algn="just">
              <a:lnSpc>
                <a:spcPct val="100000"/>
              </a:lnSpc>
            </a:pPr>
            <a:endParaRPr b="0" lang="ru-RU" sz="12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121" name="Скругленный прямоугольник 22"/>
          <p:cNvSpPr/>
          <p:nvPr/>
        </p:nvSpPr>
        <p:spPr>
          <a:xfrm>
            <a:off x="5800680" y="3466440"/>
            <a:ext cx="6018840" cy="495000"/>
          </a:xfrm>
          <a:prstGeom prst="roundRect">
            <a:avLst>
              <a:gd name="adj" fmla="val 16705"/>
            </a:avLst>
          </a:prstGeom>
          <a:solidFill>
            <a:srgbClr val="0033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  <a:spcBef>
                <a:spcPts val="130"/>
              </a:spcBef>
            </a:pPr>
            <a:r>
              <a:rPr b="1" lang="ru-RU" sz="1800" spc="-1" strike="noStrike">
                <a:solidFill>
                  <a:schemeClr val="lt1"/>
                </a:solidFill>
                <a:latin typeface="Century Gothic"/>
                <a:ea typeface="Calibri"/>
              </a:rPr>
              <a:t>5 </a:t>
            </a:r>
            <a:r>
              <a:rPr b="1" lang="ru-RU" sz="1800" spc="-1" strike="noStrike">
                <a:solidFill>
                  <a:srgbClr val="ffffff"/>
                </a:solidFill>
                <a:latin typeface="Century Gothic"/>
                <a:ea typeface="Calibri"/>
              </a:rPr>
              <a:t>УЧЕТ И ХРАНЕНИЕ МАТЕРИАЛОВ</a:t>
            </a:r>
            <a:endParaRPr b="0" lang="ru-RU" sz="1800" spc="-1" strike="noStrike">
              <a:solidFill>
                <a:srgbClr val="ffffff"/>
              </a:solidFill>
              <a:latin typeface="XO Oriel"/>
            </a:endParaRPr>
          </a:p>
        </p:txBody>
      </p:sp>
      <p:sp>
        <p:nvSpPr>
          <p:cNvPr id="122" name="Прямоугольник: скругленные углы 41"/>
          <p:cNvSpPr/>
          <p:nvPr/>
        </p:nvSpPr>
        <p:spPr>
          <a:xfrm>
            <a:off x="5781600" y="4266720"/>
            <a:ext cx="6009120" cy="1756440"/>
          </a:xfrm>
          <a:prstGeom prst="roundRect">
            <a:avLst>
              <a:gd name="adj" fmla="val 6448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marL="171360" indent="-171360" algn="just">
              <a:lnSpc>
                <a:spcPct val="100000"/>
              </a:lnSpc>
              <a:buClr>
                <a:srgbClr val="000000"/>
              </a:buClr>
              <a:buFont typeface="Wingdings" charset="2"/>
              <a:buChar char=""/>
            </a:pPr>
            <a:r>
              <a:rPr b="0" lang="ru-RU" sz="1200" spc="-1" strike="noStrike">
                <a:solidFill>
                  <a:schemeClr val="dk1"/>
                </a:solidFill>
                <a:latin typeface="Century Gothic"/>
                <a:ea typeface="Times New Roman"/>
              </a:rPr>
              <a:t>Все материалы тестирования хранятся в тестирующей организации. </a:t>
            </a:r>
            <a:endParaRPr b="0" lang="ru-RU" sz="1200" spc="-1" strike="noStrike">
              <a:solidFill>
                <a:srgbClr val="000000"/>
              </a:solidFill>
              <a:latin typeface="XO Oriel"/>
            </a:endParaRPr>
          </a:p>
          <a:p>
            <a:pPr algn="just">
              <a:lnSpc>
                <a:spcPct val="100000"/>
              </a:lnSpc>
            </a:pPr>
            <a:endParaRPr b="0" lang="ru-RU" sz="1200" spc="-1" strike="noStrike">
              <a:solidFill>
                <a:srgbClr val="000000"/>
              </a:solidFill>
              <a:latin typeface="XO Oriel"/>
            </a:endParaRPr>
          </a:p>
          <a:p>
            <a:pPr marL="171360" indent="-171360" algn="just">
              <a:lnSpc>
                <a:spcPct val="100000"/>
              </a:lnSpc>
              <a:buClr>
                <a:srgbClr val="000000"/>
              </a:buClr>
              <a:buFont typeface="Wingdings" charset="2"/>
              <a:buChar char=""/>
            </a:pPr>
            <a:r>
              <a:rPr b="0" lang="ru-RU" sz="1200" spc="-1" strike="noStrike">
                <a:solidFill>
                  <a:schemeClr val="dk1"/>
                </a:solidFill>
                <a:latin typeface="Century Gothic"/>
                <a:ea typeface="Times New Roman"/>
              </a:rPr>
              <a:t>Учет сведений о результатах тестирования обеспечивается исполнительным органом в сфере образования и (или) образовательными организациями. </a:t>
            </a:r>
            <a:endParaRPr b="0" lang="ru-RU" sz="1200" spc="-1" strike="noStrike">
              <a:solidFill>
                <a:srgbClr val="000000"/>
              </a:solidFill>
              <a:latin typeface="XO Oriel"/>
            </a:endParaRPr>
          </a:p>
          <a:p>
            <a:pPr algn="just">
              <a:lnSpc>
                <a:spcPct val="100000"/>
              </a:lnSpc>
            </a:pPr>
            <a:endParaRPr b="0" lang="ru-RU" sz="1200" spc="-1" strike="noStrike">
              <a:solidFill>
                <a:srgbClr val="000000"/>
              </a:solidFill>
              <a:latin typeface="XO Oriel"/>
            </a:endParaRPr>
          </a:p>
          <a:p>
            <a:pPr marL="171360" indent="-171360" algn="just">
              <a:lnSpc>
                <a:spcPct val="100000"/>
              </a:lnSpc>
              <a:buClr>
                <a:srgbClr val="000000"/>
              </a:buClr>
              <a:buFont typeface="Wingdings" charset="2"/>
              <a:buChar char=""/>
            </a:pPr>
            <a:r>
              <a:rPr b="0" lang="ru-RU" sz="1200" spc="-1" strike="noStrike">
                <a:solidFill>
                  <a:schemeClr val="dk1"/>
                </a:solidFill>
                <a:latin typeface="Century Gothic"/>
                <a:ea typeface="Times New Roman"/>
              </a:rPr>
              <a:t>Обеспечивается публикация на ЕПГУ (при наличии технической возможности) или РПГУ</a:t>
            </a:r>
            <a:endParaRPr b="0" lang="ru-RU" sz="12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123" name="Прямоугольник 9"/>
          <p:cNvSpPr/>
          <p:nvPr/>
        </p:nvSpPr>
        <p:spPr>
          <a:xfrm>
            <a:off x="720" y="0"/>
            <a:ext cx="12191040" cy="804240"/>
          </a:xfrm>
          <a:prstGeom prst="rect">
            <a:avLst/>
          </a:prstGeom>
          <a:solidFill>
            <a:srgbClr val="1841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endParaRPr b="1" lang="ru-RU" sz="1800" spc="-1" strike="noStrike">
              <a:solidFill>
                <a:srgbClr val="ffffff"/>
              </a:solidFill>
              <a:latin typeface="Century Gothic"/>
            </a:endParaRPr>
          </a:p>
        </p:txBody>
      </p:sp>
      <p:sp>
        <p:nvSpPr>
          <p:cNvPr id="124" name=""/>
          <p:cNvSpPr/>
          <p:nvPr/>
        </p:nvSpPr>
        <p:spPr>
          <a:xfrm>
            <a:off x="180000" y="38520"/>
            <a:ext cx="5399640" cy="1027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r>
              <a:rPr b="1" lang="ru-RU" sz="2000" spc="-12" strike="noStrike">
                <a:solidFill>
                  <a:srgbClr val="ffffff"/>
                </a:solidFill>
                <a:latin typeface="Century Gothic"/>
              </a:rPr>
              <a:t>ПРИКАЗ № 170 от 04 марта 2025г.  </a:t>
            </a:r>
            <a:r>
              <a:rPr b="0" lang="ru-RU" sz="2000" spc="-1" strike="noStrike">
                <a:solidFill>
                  <a:srgbClr val="000000"/>
                </a:solidFill>
                <a:latin typeface="Century Gothic"/>
              </a:rPr>
              <a:t>   </a:t>
            </a:r>
            <a:br>
              <a:rPr sz="2000"/>
            </a:br>
            <a:r>
              <a:rPr b="1" lang="ru-RU" sz="2000" spc="-12" strike="noStrike">
                <a:solidFill>
                  <a:srgbClr val="ffffff"/>
                </a:solidFill>
                <a:latin typeface="Century Gothic"/>
              </a:rPr>
              <a:t>ПОРЯДОК ПРОВЕДЕНИЯ ТЕСТИРОВАНИЯ</a:t>
            </a:r>
            <a:endParaRPr b="0" lang="ru-RU" sz="2000" spc="-1" strike="noStrike">
              <a:solidFill>
                <a:srgbClr val="000000"/>
              </a:solidFill>
              <a:latin typeface="XO Orie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5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6.xml><?xml version="1.0" encoding="utf-8"?>
<a:theme xmlns:a="http://schemas.openxmlformats.org/drawingml/2006/main" xmlns:r="http://schemas.openxmlformats.org/officeDocument/2006/relationships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 l="0" t="0" r="0" b="0"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 l="0" t="0" r="0" b="0"/>
        </a:gradFill>
      </a:bgFillStyleLst>
    </a:fmtScheme>
  </a:themeElements>
</a:theme>
</file>

<file path=ppt/theme/theme7.xml><?xml version="1.0" encoding="utf-8"?>
<a:theme xmlns:a="http://schemas.openxmlformats.org/drawingml/2006/main" xmlns:r="http://schemas.openxmlformats.org/officeDocument/2006/relationships" name="1_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8.xml><?xml version="1.0" encoding="utf-8"?>
<a:theme xmlns:a="http://schemas.openxmlformats.org/drawingml/2006/main" xmlns:r="http://schemas.openxmlformats.org/officeDocument/2006/relationships" name="Office Them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455</TotalTime>
  <Application>Редактор_презентаций/3.1.0.0$Windows_X86_64 LibreOffice_project/f0f11dce80bc397e849ff6e04d9c5494e47b295f</Application>
  <AppVersion>15.0000</AppVersion>
  <Words>942</Words>
  <Paragraphs>122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2025-03-17T06:45:18Z</dcterms:created>
  <dc:creator>User</dc:creator>
  <dc:description/>
  <dc:language>ru-RU</dc:language>
  <cp:lastModifiedBy/>
  <cp:lastPrinted>2025-03-18T05:26:41Z</cp:lastPrinted>
  <dcterms:modified xsi:type="dcterms:W3CDTF">2025-03-20T19:16:46Z</dcterms:modified>
  <cp:revision>62</cp:revision>
  <dc:subject/>
  <dc:title>Презентация PowerPoint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2025-01-14T00:00:00Z</vt:filetime>
  </property>
  <property fmtid="{D5CDD505-2E9C-101B-9397-08002B2CF9AE}" pid="3" name="Creator">
    <vt:lpwstr>Microsoft® PowerPoint® 2010</vt:lpwstr>
  </property>
  <property fmtid="{D5CDD505-2E9C-101B-9397-08002B2CF9AE}" pid="4" name="LastSaved">
    <vt:filetime>2025-03-17T00:00:00Z</vt:filetime>
  </property>
  <property fmtid="{D5CDD505-2E9C-101B-9397-08002B2CF9AE}" pid="5" name="Notes">
    <vt:i4>1</vt:i4>
  </property>
  <property fmtid="{D5CDD505-2E9C-101B-9397-08002B2CF9AE}" pid="6" name="PresentationFormat">
    <vt:lpwstr>Произвольный</vt:lpwstr>
  </property>
  <property fmtid="{D5CDD505-2E9C-101B-9397-08002B2CF9AE}" pid="7" name="Producer">
    <vt:lpwstr>Microsoft® PowerPoint® 2010</vt:lpwstr>
  </property>
  <property fmtid="{D5CDD505-2E9C-101B-9397-08002B2CF9AE}" pid="8" name="Slides">
    <vt:i4>7</vt:i4>
  </property>
</Properties>
</file>