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  <p:sldId id="270" r:id="rId12"/>
    <p:sldId id="271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FC2AF4-E0D7-45EA-B5E2-C9CD99D35304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B4A806-47AE-4195-8820-38827AF5948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2214554"/>
            <a:ext cx="71438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Информация </a:t>
            </a:r>
            <a:endParaRPr lang="ru-RU" sz="4400" dirty="0" smtClean="0"/>
          </a:p>
          <a:p>
            <a:r>
              <a:rPr lang="ru-RU" sz="4400" b="1" dirty="0" smtClean="0"/>
              <a:t>об ОГЭ  2017 </a:t>
            </a:r>
            <a:endParaRPr lang="ru-RU" sz="4400" dirty="0" smtClean="0"/>
          </a:p>
          <a:p>
            <a:r>
              <a:rPr lang="ru-RU" sz="4400" b="1" dirty="0" smtClean="0"/>
              <a:t>по биологии</a:t>
            </a:r>
            <a:endParaRPr lang="ru-RU" sz="4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30. </a:t>
            </a:r>
            <a:r>
              <a:rPr lang="ru-RU" dirty="0" smtClean="0"/>
              <a:t>Поль­зу­ясь таб­ли­цей «Срав­ни­тель­ный со­став плаз­мы крови, пер­вич­ной и вто­рич­ной мочи ор­га­низ­ма че­ло­ве­ка», от­веть­те на сле­ду­ю­щие во­про­сы.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Срав­ни­тель­ный со­став плаз­мы крови, пер­вич­ной и вто­рич­ной мочи ор­га­низ­ма че­ло­ве­ка (в %)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1536" y="642920"/>
          <a:ext cx="6929488" cy="5857913"/>
        </p:xfrm>
        <a:graphic>
          <a:graphicData uri="http://schemas.openxmlformats.org/drawingml/2006/table">
            <a:tbl>
              <a:tblPr/>
              <a:tblGrid>
                <a:gridCol w="1732372"/>
                <a:gridCol w="1732372"/>
                <a:gridCol w="1732372"/>
                <a:gridCol w="1732372"/>
              </a:tblGrid>
              <a:tr h="7568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Со­став­ные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ве­ще­ства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Плаз­ма крови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Пер­вич­ная моча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Вто­рич­ная моча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</a:tr>
              <a:tr h="8688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Белки, жиры,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гли­ко­ген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7–9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От­сут­ству­ют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От­сут­ству­ют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36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Глю­ко­за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От­сут­ству­ет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8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На­трий (в со­ста­ве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солей)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8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Хлор (в со­ста­ве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солей)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0,37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8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Калий (в со­ста­ве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солей)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0,15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Мо­че­ви­на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36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Мо­че­вая кис­ло­та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Кон­цен­тра­ция ка­ко­го ве­ще­ства мак­си­маль­но воз­рас­та­ет по мере пре­вра­ще­ния плаз­мы крови во вто­рич­ную мочу?</a:t>
            </a:r>
          </a:p>
          <a:p>
            <a:r>
              <a:rPr lang="ru-RU" dirty="0" smtClean="0"/>
              <a:t>2) Какие ве­ще­ства и по­че­му от­сут­ству­ют в со­ста­ве пер­вич­ной мочи здо­ро­во­го че­ло­ве­ка?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4.bp.blogspot.com/-B_D5ZSV9eMk/V0CtwO_kqWI/AAAAAAAAGTw/5UgHAORBEU8kgru1lMTnRBIA4OSVd34vgCLcB/s1600/2016-05-20_23-36-2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816" y="285728"/>
            <a:ext cx="9429816" cy="63198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1.  Длительность экзамена: </a:t>
            </a:r>
            <a:endParaRPr lang="ru-RU" sz="4000" dirty="0" smtClean="0"/>
          </a:p>
          <a:p>
            <a:r>
              <a:rPr lang="ru-RU" sz="4000" b="1" dirty="0" smtClean="0"/>
              <a:t>180 </a:t>
            </a:r>
            <a:r>
              <a:rPr lang="ru-RU" sz="4000" b="1" dirty="0" smtClean="0"/>
              <a:t>минут (3 часа).</a:t>
            </a:r>
            <a:endParaRPr lang="ru-RU" sz="4000" dirty="0" smtClean="0"/>
          </a:p>
          <a:p>
            <a:r>
              <a:rPr lang="ru-RU" sz="4000" dirty="0" smtClean="0"/>
              <a:t>2. Разрешенные материалы: </a:t>
            </a:r>
            <a:r>
              <a:rPr lang="ru-RU" sz="4000" b="1" dirty="0" smtClean="0"/>
              <a:t>отсутствуют.</a:t>
            </a:r>
            <a:endParaRPr lang="ru-RU" sz="4000" dirty="0" smtClean="0"/>
          </a:p>
          <a:p>
            <a:r>
              <a:rPr lang="ru-RU" sz="4000" dirty="0" smtClean="0"/>
              <a:t>3. Максимальный балл: </a:t>
            </a:r>
            <a:r>
              <a:rPr lang="ru-RU" sz="4000" b="1" dirty="0" smtClean="0"/>
              <a:t>46.</a:t>
            </a:r>
            <a:endParaRPr lang="ru-RU" sz="4000" dirty="0" smtClean="0"/>
          </a:p>
          <a:p>
            <a:r>
              <a:rPr lang="ru-RU" sz="4000" dirty="0" smtClean="0"/>
              <a:t>4. Количество заданий: </a:t>
            </a:r>
            <a:r>
              <a:rPr lang="ru-RU" sz="4000" b="1" dirty="0" smtClean="0"/>
              <a:t>32.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b="1" u="sng" dirty="0" smtClean="0"/>
              <a:t>Содержание работы</a:t>
            </a:r>
            <a:endParaRPr lang="ru-RU" dirty="0" smtClean="0"/>
          </a:p>
          <a:p>
            <a:r>
              <a:rPr lang="ru-RU" b="1" dirty="0" smtClean="0"/>
              <a:t>5 содержательных блоков:</a:t>
            </a:r>
            <a:endParaRPr lang="ru-RU" dirty="0" smtClean="0"/>
          </a:p>
          <a:p>
            <a:r>
              <a:rPr lang="ru-RU" dirty="0" smtClean="0"/>
              <a:t>1. «Биология как наука»</a:t>
            </a:r>
          </a:p>
          <a:p>
            <a:r>
              <a:rPr lang="ru-RU" dirty="0" smtClean="0"/>
              <a:t>2. «Признаки живых организмов»</a:t>
            </a:r>
          </a:p>
          <a:p>
            <a:r>
              <a:rPr lang="ru-RU" dirty="0" smtClean="0"/>
              <a:t>3. «Система, многообразие и эволюция живых организмов»</a:t>
            </a:r>
          </a:p>
          <a:p>
            <a:r>
              <a:rPr lang="ru-RU" dirty="0" smtClean="0"/>
              <a:t>4. «Человек и его здоровье»</a:t>
            </a:r>
          </a:p>
          <a:p>
            <a:r>
              <a:rPr lang="ru-RU" dirty="0" smtClean="0"/>
              <a:t>5. «Взаимосвязи организмов и окружающей среды»</a:t>
            </a:r>
          </a:p>
          <a:p>
            <a:r>
              <a:rPr lang="ru-RU" b="1" dirty="0" smtClean="0"/>
              <a:t>Проверяется знание курсов биологии за 5-9 классы.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Шкала пересчета первичного балла </a:t>
            </a:r>
            <a:r>
              <a:rPr lang="ru-RU" b="1" u="sng" dirty="0" smtClean="0"/>
              <a:t>в </a:t>
            </a:r>
            <a:r>
              <a:rPr lang="ru-RU" b="1" u="sng" dirty="0" smtClean="0"/>
              <a:t>отметку по пятибалльной </a:t>
            </a:r>
            <a:r>
              <a:rPr lang="ru-RU" b="1" u="sng" dirty="0" smtClean="0"/>
              <a:t>шкале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Максимальное количество баллов, которое может получить экзаменуемый за выполнение всей экзаменационной работы, - </a:t>
            </a:r>
            <a:r>
              <a:rPr lang="ru-RU" b="1" dirty="0" smtClean="0"/>
              <a:t>46 баллов.</a:t>
            </a:r>
            <a:endParaRPr lang="ru-RU" dirty="0" smtClean="0"/>
          </a:p>
          <a:p>
            <a:r>
              <a:rPr lang="ru-RU" b="1" dirty="0" smtClean="0"/>
              <a:t> 0—12 баллов — отметка «2»</a:t>
            </a:r>
            <a:endParaRPr lang="ru-RU" dirty="0" smtClean="0"/>
          </a:p>
          <a:p>
            <a:r>
              <a:rPr lang="ru-RU" b="1" dirty="0" smtClean="0"/>
              <a:t>13—25 баллов — отметка «3»</a:t>
            </a:r>
            <a:endParaRPr lang="ru-RU" dirty="0" smtClean="0"/>
          </a:p>
          <a:p>
            <a:r>
              <a:rPr lang="ru-RU" b="1" dirty="0" smtClean="0"/>
              <a:t>26—36 баллов — отметка «4»</a:t>
            </a:r>
            <a:endParaRPr lang="ru-RU" dirty="0" smtClean="0"/>
          </a:p>
          <a:p>
            <a:r>
              <a:rPr lang="ru-RU" b="1" dirty="0" smtClean="0"/>
              <a:t>37—46 баллов — отметка «5»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 заданий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1. </a:t>
            </a:r>
            <a:r>
              <a:rPr lang="ru-RU" dirty="0" smtClean="0"/>
              <a:t>На ри­сун­ке изоб­ражён фраг­мент </a:t>
            </a:r>
            <a:r>
              <a:rPr lang="ru-RU" dirty="0" err="1" smtClean="0"/>
              <a:t>эн­це­фа­ло­грам­мы</a:t>
            </a:r>
            <a:r>
              <a:rPr lang="ru-RU" dirty="0" smtClean="0"/>
              <a:t> че­ло­ве­ка. Рас­шиф­ро­вать её поз­во­лят зна­ния в об­ла­сти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1) ана­то­мии</a:t>
            </a:r>
          </a:p>
          <a:p>
            <a:r>
              <a:rPr lang="ru-RU" dirty="0" smtClean="0"/>
              <a:t>2) фи­зио­ло­гии</a:t>
            </a:r>
          </a:p>
          <a:p>
            <a:r>
              <a:rPr lang="ru-RU" dirty="0" smtClean="0"/>
              <a:t>3) ге­не­ти­ки</a:t>
            </a:r>
          </a:p>
          <a:p>
            <a:r>
              <a:rPr lang="ru-RU" dirty="0" smtClean="0"/>
              <a:t>4) ги­ги­е­ны</a:t>
            </a:r>
          </a:p>
          <a:p>
            <a:endParaRPr lang="ru-RU" dirty="0"/>
          </a:p>
        </p:txBody>
      </p:sp>
      <p:pic>
        <p:nvPicPr>
          <p:cNvPr id="4" name="Рисунок 3" descr="https://bio-oge.sdamgia.ru/get_file?id=748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3571876"/>
            <a:ext cx="271464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10. </a:t>
            </a:r>
            <a:r>
              <a:rPr lang="ru-RU" dirty="0" smtClean="0"/>
              <a:t>Что НЕ вхо­дит в ске­лет моз­го­во­го от­де­ла че­ре­па?</a:t>
            </a:r>
          </a:p>
          <a:p>
            <a:r>
              <a:rPr lang="ru-RU" dirty="0" smtClean="0"/>
              <a:t>1) ниж­не­че­люст­ная кость</a:t>
            </a:r>
          </a:p>
          <a:p>
            <a:r>
              <a:rPr lang="ru-RU" dirty="0" smtClean="0"/>
              <a:t>2) за­ты­лоч­ная кость</a:t>
            </a:r>
          </a:p>
          <a:p>
            <a:r>
              <a:rPr lang="ru-RU" dirty="0" smtClean="0"/>
              <a:t>3) ви­соч­ная кость</a:t>
            </a:r>
          </a:p>
          <a:p>
            <a:r>
              <a:rPr lang="ru-RU" dirty="0" smtClean="0"/>
              <a:t>4) те­мен­ная кость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11. </a:t>
            </a:r>
            <a:r>
              <a:rPr lang="ru-RU" dirty="0" smtClean="0"/>
              <a:t>Какая из пе­ре­чис­лен­ных желёз участ­ву­ет в под­дер­жа­нии по­сто­ян­ной кон­цен­тра­ции глю­ко­зы в крови че­ло­ве­ка?</a:t>
            </a:r>
          </a:p>
          <a:p>
            <a:r>
              <a:rPr lang="ru-RU" dirty="0" smtClean="0"/>
              <a:t>1) щи­то­вид­ная</a:t>
            </a:r>
          </a:p>
          <a:p>
            <a:r>
              <a:rPr lang="ru-RU" dirty="0" smtClean="0"/>
              <a:t>2) над­по­чеч­ник</a:t>
            </a:r>
          </a:p>
          <a:p>
            <a:r>
              <a:rPr lang="ru-RU" dirty="0" smtClean="0"/>
              <a:t>3) ги­по­физ</a:t>
            </a:r>
          </a:p>
          <a:p>
            <a:r>
              <a:rPr lang="ru-RU" dirty="0" smtClean="0"/>
              <a:t>4) под­же­лу­доч­ная</a:t>
            </a:r>
          </a:p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57166"/>
            <a:ext cx="4379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642910" y="1214422"/>
            <a:ext cx="7929618" cy="5232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383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600079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20. </a:t>
            </a:r>
            <a:r>
              <a:rPr lang="ru-RU" sz="2400" dirty="0" smtClean="0"/>
              <a:t>Изу­чи­те гра­фик, от­ра­жа­ю­щий за­ви­си­мость про­дол­жи­тель­но­сти ане­сте­зии от вре­ме­ни по­се­ще­ния сто­ма­то­ло­га, если врач ис­поль­зо­вал один и тот же пре­па­рат в одной и той же до­зи­ров­ке (по оси </a:t>
            </a:r>
            <a:r>
              <a:rPr lang="ru-RU" sz="2400" i="1" dirty="0" err="1" smtClean="0"/>
              <a:t>x</a:t>
            </a:r>
            <a:r>
              <a:rPr lang="ru-RU" sz="2400" dirty="0" smtClean="0"/>
              <a:t> от­ло­же­но время суток (в ч), а по оси </a:t>
            </a:r>
            <a:r>
              <a:rPr lang="ru-RU" sz="2400" i="1" dirty="0" smtClean="0"/>
              <a:t>у</a:t>
            </a:r>
            <a:r>
              <a:rPr lang="ru-RU" sz="2400" dirty="0" smtClean="0"/>
              <a:t> — про­дол­жи­тель­ность ане­сте­зии (в мин.)).</a:t>
            </a:r>
          </a:p>
          <a:p>
            <a:r>
              <a:rPr lang="ru-RU" sz="2400" dirty="0" smtClean="0"/>
              <a:t>Сколь­ко пройдёт часов до того, как сред­няя про­дол­жи­тель­ность ане­сте­зии со­ста­вит 30 минут?</a:t>
            </a:r>
          </a:p>
          <a:p>
            <a:r>
              <a:rPr lang="ru-RU" sz="2400" dirty="0" smtClean="0"/>
              <a:t> </a:t>
            </a:r>
          </a:p>
          <a:p>
            <a:r>
              <a:rPr lang="ru-RU" sz="2400" dirty="0" smtClean="0"/>
              <a:t>1) 13 ч</a:t>
            </a:r>
          </a:p>
          <a:p>
            <a:r>
              <a:rPr lang="ru-RU" sz="2400" dirty="0" smtClean="0"/>
              <a:t>2) 15 ч</a:t>
            </a:r>
          </a:p>
          <a:p>
            <a:r>
              <a:rPr lang="ru-RU" sz="2400" dirty="0" smtClean="0"/>
              <a:t>3) 16 ч</a:t>
            </a:r>
          </a:p>
          <a:p>
            <a:r>
              <a:rPr lang="ru-RU" sz="2400" dirty="0" smtClean="0"/>
              <a:t>4) 18 ч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5" name="Рисунок 4" descr="https://bio-oge.sdamgia.ru/get_file?id=57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3500438"/>
            <a:ext cx="4429156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24. </a:t>
            </a:r>
            <a:r>
              <a:rPr lang="ru-RU" dirty="0" smtClean="0"/>
              <a:t>Из­вест­но, что обык­но­вен­ный (реч­ной) бобр — по­лу­вод­ное мле­ко­пи­та­ю­щее из от­ря­да гры­зу­нов, пи­та­ю­ще­е­ся рас­ти­тель­ной пищей. Ис­поль­зуя эти све­де­ния, вы­бе­ри­те из при­ве­ден­но­го ниже спис­ка три утвер­жде­ния, от­но­ся­щи­е­ся к опи­са­нию дан­ных при­зна­ков этого ор­га­низ­ма.</a:t>
            </a:r>
          </a:p>
          <a:p>
            <a:r>
              <a:rPr lang="ru-RU" dirty="0" smtClean="0"/>
              <a:t>За­пи­ши­те в таб­ли­цу цифры, со­от­вет­ству­ю­щие вы­бран­ным от­ве­там.</a:t>
            </a:r>
          </a:p>
          <a:p>
            <a:r>
              <a:rPr lang="ru-RU" dirty="0" smtClean="0"/>
              <a:t>1) Длина тела бобра 100-130 см, а масса до 30 кг.</a:t>
            </a:r>
          </a:p>
          <a:p>
            <a:r>
              <a:rPr lang="ru-RU" dirty="0" smtClean="0"/>
              <a:t>2) Бобры могут жить по­оди­ноч­ке, се­мья­ми и ко­ло­ни­я­ми.</a:t>
            </a:r>
          </a:p>
          <a:p>
            <a:r>
              <a:rPr lang="ru-RU" dirty="0" smtClean="0"/>
              <a:t>3) Бобр валит де­ре­вья, под­гры­зая их ство­лы ост­ры­ми и круп­ны­ми рез­ца­ми.</a:t>
            </a:r>
          </a:p>
          <a:p>
            <a:r>
              <a:rPr lang="ru-RU" dirty="0" smtClean="0"/>
              <a:t>4) На дне за­пру­ды бобр за­па­са­ет корм на зиму: мо­ло­дые ветки.</a:t>
            </a:r>
          </a:p>
          <a:p>
            <a:r>
              <a:rPr lang="ru-RU" dirty="0" smtClean="0"/>
              <a:t>5) Стро­ит «хатки» и пло­ти­ны из веток, ство­лов и земли на мел­ких реч­ках и ру­чьях.</a:t>
            </a:r>
          </a:p>
          <a:p>
            <a:r>
              <a:rPr lang="ru-RU" dirty="0" smtClean="0"/>
              <a:t>6) К на­ча­лу XX века бобры были почти ис­треб­ле­ны, но сей­час их чис­лен­ность вос­ста­нав­ли­ва­ет­ся.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</TotalTime>
  <Words>186</Words>
  <Application>Microsoft Office PowerPoint</Application>
  <PresentationFormat>Экран 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Слайд 1</vt:lpstr>
      <vt:lpstr>Слайд 2</vt:lpstr>
      <vt:lpstr>Слайд 3</vt:lpstr>
      <vt:lpstr>Шкала пересчета первичного балла в отметку по пятибалльной шкале</vt:lpstr>
      <vt:lpstr>Примеры заданий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Sega</dc:creator>
  <cp:lastModifiedBy>Sega</cp:lastModifiedBy>
  <cp:revision>14</cp:revision>
  <dcterms:created xsi:type="dcterms:W3CDTF">2016-11-23T09:56:51Z</dcterms:created>
  <dcterms:modified xsi:type="dcterms:W3CDTF">2016-12-01T03:45:41Z</dcterms:modified>
</cp:coreProperties>
</file>