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67" r:id="rId3"/>
    <p:sldId id="282" r:id="rId4"/>
    <p:sldId id="270" r:id="rId5"/>
    <p:sldId id="271" r:id="rId6"/>
    <p:sldId id="285" r:id="rId7"/>
    <p:sldId id="269" r:id="rId8"/>
    <p:sldId id="264" r:id="rId9"/>
    <p:sldId id="265" r:id="rId10"/>
    <p:sldId id="266" r:id="rId11"/>
    <p:sldId id="262" r:id="rId12"/>
    <p:sldId id="26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3" r:id="rId22"/>
    <p:sldId id="284" r:id="rId23"/>
    <p:sldId id="295" r:id="rId24"/>
    <p:sldId id="297" r:id="rId25"/>
    <p:sldId id="296" r:id="rId26"/>
    <p:sldId id="280" r:id="rId27"/>
    <p:sldId id="281" r:id="rId28"/>
    <p:sldId id="286" r:id="rId29"/>
    <p:sldId id="287" r:id="rId30"/>
    <p:sldId id="288" r:id="rId31"/>
    <p:sldId id="294" r:id="rId32"/>
    <p:sldId id="289" r:id="rId33"/>
    <p:sldId id="290" r:id="rId34"/>
    <p:sldId id="291" r:id="rId35"/>
    <p:sldId id="292" r:id="rId36"/>
    <p:sldId id="293" r:id="rId37"/>
    <p:sldId id="299" r:id="rId38"/>
    <p:sldId id="298" r:id="rId39"/>
    <p:sldId id="263" r:id="rId40"/>
    <p:sldId id="259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4D240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0FE63-88D1-4396-965D-930364636CE0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8CAB1-88ED-44C2-868D-5C6C16183B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045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16606-0EE3-4CF8-B565-D09C9DBB8FB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205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923928" y="6381328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2240" y="6381328"/>
            <a:ext cx="2133600" cy="36512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t="-2"/>
          <a:stretch/>
        </p:blipFill>
        <p:spPr>
          <a:xfrm>
            <a:off x="-7417" y="-34862"/>
            <a:ext cx="6235601" cy="454398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575730" y="764704"/>
            <a:ext cx="2460766" cy="6281936"/>
          </a:xfrm>
          <a:prstGeom prst="rect">
            <a:avLst/>
          </a:prstGeom>
        </p:spPr>
      </p:pic>
      <p:sp>
        <p:nvSpPr>
          <p:cNvPr id="14" name="Прямоугольник 13"/>
          <p:cNvSpPr/>
          <p:nvPr userDrawn="1"/>
        </p:nvSpPr>
        <p:spPr>
          <a:xfrm>
            <a:off x="8175658" y="-34862"/>
            <a:ext cx="968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solidFill>
                  <a:schemeClr val="lt1">
                    <a:alpha val="65000"/>
                  </a:schemeClr>
                </a:solidFill>
              </a:rPr>
              <a:t>bayovan</a:t>
            </a:r>
            <a:endParaRPr lang="ru-RU" dirty="0" smtClean="0">
              <a:solidFill>
                <a:schemeClr val="lt1">
                  <a:alpha val="65000"/>
                </a:schemeClr>
              </a:solidFill>
            </a:endParaRPr>
          </a:p>
          <a:p>
            <a:pPr algn="ctr"/>
            <a:endParaRPr lang="ru-RU" dirty="0">
              <a:solidFill>
                <a:schemeClr val="lt1">
                  <a:alpha val="65000"/>
                </a:schemeClr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3717032"/>
            <a:ext cx="1534482" cy="31818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27245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886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070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4392488"/>
            <a:ext cx="2000765" cy="25649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31879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232" y="5210687"/>
            <a:ext cx="2330664" cy="16473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63888" y="6381328"/>
            <a:ext cx="28956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381328"/>
            <a:ext cx="2133600" cy="365125"/>
          </a:xfrm>
        </p:spPr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212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845187" y="1268760"/>
            <a:ext cx="2263317" cy="57778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326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255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2281" y="3501008"/>
            <a:ext cx="2051720" cy="32373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8899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80528" y="3212976"/>
            <a:ext cx="3104205" cy="37797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50328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396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96" y="3717032"/>
            <a:ext cx="1534482" cy="31818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716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err="1" smtClean="0"/>
              <a:t>Четвертый</a:t>
            </a:r>
            <a:r>
              <a:rPr lang="ru-RU" dirty="0" smtClean="0"/>
              <a:t>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475656" y="63687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AF4A2-B506-4A99-8830-2F2BE284E9EF}" type="datetimeFigureOut">
              <a:rPr lang="ru-RU" smtClean="0"/>
              <a:pPr/>
              <a:t>23.04.2018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225505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334786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FA178-51D4-4145-B7D0-1D648236F2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8100392" y="32048"/>
            <a:ext cx="1043608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lt1">
                    <a:alpha val="61000"/>
                  </a:schemeClr>
                </a:solidFill>
              </a:rPr>
              <a:t>bayovan</a:t>
            </a:r>
            <a:endParaRPr lang="ru-RU" dirty="0">
              <a:solidFill>
                <a:schemeClr val="lt1">
                  <a:alpha val="61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 userDrawn="1"/>
        </p:nvSpPr>
        <p:spPr>
          <a:xfrm>
            <a:off x="179512" y="260648"/>
            <a:ext cx="8712968" cy="6222404"/>
          </a:xfrm>
          <a:prstGeom prst="roundRect">
            <a:avLst/>
          </a:prstGeom>
          <a:solidFill>
            <a:schemeClr val="bg1">
              <a:alpha val="9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068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hyperlink" Target="https://img-fotki.yandex.ru/get/4700/134091466.18f/0_fb75b_e33ffaf4_orig" TargetMode="External"/><Relationship Id="rId3" Type="http://schemas.openxmlformats.org/officeDocument/2006/relationships/hyperlink" Target="https://img-fotki.yandex.ru/get/9805/134091466.18e/0_fb745_a6c01c19_orig" TargetMode="External"/><Relationship Id="rId7" Type="http://schemas.openxmlformats.org/officeDocument/2006/relationships/hyperlink" Target="https://img-fotki.yandex.ru/get/5102/134091466.1bf/0_107b1c_f364ae71_orig" TargetMode="External"/><Relationship Id="rId2" Type="http://schemas.openxmlformats.org/officeDocument/2006/relationships/hyperlink" Target="https://img-fotki.yandex.ru/get/6844/134091466.19a/0_ffe44_138376f7_orig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img-fotki.yandex.ru/get/6702/134091466.1ba/0_106b7e_d188c7a2_orig" TargetMode="External"/><Relationship Id="rId5" Type="http://schemas.openxmlformats.org/officeDocument/2006/relationships/hyperlink" Target="https://img-fotki.yandex.ru/get/5212/134091466.166/0_ee414_864dba14_orig" TargetMode="External"/><Relationship Id="rId4" Type="http://schemas.openxmlformats.org/officeDocument/2006/relationships/hyperlink" Target="https://img-fotki.yandex.ru/get/9765/134091466.118/0_ddd74_57b36325_orig" TargetMode="External"/><Relationship Id="rId9" Type="http://schemas.openxmlformats.org/officeDocument/2006/relationships/hyperlink" Target="https://img-fotki.yandex.ru/get/5402/134091466.18e/0_fb746_ca8ca728_ori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40568" y="1142984"/>
            <a:ext cx="7200800" cy="106188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/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ВСЕРОССИЙСКИЕ</a:t>
            </a:r>
            <a:r>
              <a:rPr lang="ru-RU" sz="4800" b="1" dirty="0" smtClean="0">
                <a:solidFill>
                  <a:schemeClr val="bg1"/>
                </a:solidFill>
              </a:rPr>
              <a:t/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ПРОВЕРОЧНЫЕ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РАБОТЫ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в 4 классе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468488"/>
            <a:ext cx="6005264" cy="1752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950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692696"/>
            <a:ext cx="7560840" cy="4536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5400" i="1" dirty="0" smtClean="0">
                <a:solidFill>
                  <a:srgbClr val="000099"/>
                </a:solidFill>
              </a:rPr>
              <a:t>       </a:t>
            </a:r>
            <a:r>
              <a:rPr lang="ru-RU" sz="5400" b="1" dirty="0" smtClean="0">
                <a:solidFill>
                  <a:srgbClr val="000099"/>
                </a:solidFill>
              </a:rPr>
              <a:t>Прочитай </a:t>
            </a:r>
            <a:r>
              <a:rPr lang="ru-RU" sz="5400" b="1" dirty="0">
                <a:solidFill>
                  <a:srgbClr val="000099"/>
                </a:solidFill>
              </a:rPr>
              <a:t>текст и выполни задания </a:t>
            </a:r>
            <a:r>
              <a:rPr lang="ru-RU" sz="5400" b="1" dirty="0" smtClean="0">
                <a:solidFill>
                  <a:srgbClr val="000099"/>
                </a:solidFill>
              </a:rPr>
              <a:t>6 – </a:t>
            </a:r>
            <a:r>
              <a:rPr lang="ru-RU" sz="5400" b="1" dirty="0" smtClean="0">
                <a:solidFill>
                  <a:srgbClr val="000099"/>
                </a:solidFill>
              </a:rPr>
              <a:t>14. </a:t>
            </a:r>
            <a:r>
              <a:rPr lang="ru-RU" sz="5400" b="1" dirty="0" smtClean="0">
                <a:solidFill>
                  <a:srgbClr val="000099"/>
                </a:solidFill>
              </a:rPr>
              <a:t>Запиши  </a:t>
            </a:r>
            <a:r>
              <a:rPr lang="ru-RU" sz="5400" b="1" dirty="0">
                <a:solidFill>
                  <a:srgbClr val="000099"/>
                </a:solidFill>
              </a:rPr>
              <a:t>ответы </a:t>
            </a:r>
            <a:r>
              <a:rPr lang="ru-RU" sz="5400" b="1" dirty="0" smtClean="0">
                <a:solidFill>
                  <a:srgbClr val="000099"/>
                </a:solidFill>
              </a:rPr>
              <a:t> на</a:t>
            </a:r>
            <a:endParaRPr lang="ru-RU" sz="5400" b="1" dirty="0">
              <a:solidFill>
                <a:srgbClr val="000099"/>
              </a:solidFill>
            </a:endParaRPr>
          </a:p>
          <a:p>
            <a:pPr algn="just"/>
            <a:r>
              <a:rPr lang="ru-RU" sz="5400" b="1" dirty="0">
                <a:solidFill>
                  <a:srgbClr val="000099"/>
                </a:solidFill>
              </a:rPr>
              <a:t>отведённых для этого строчках.</a:t>
            </a:r>
          </a:p>
          <a:p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№ 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75509"/>
            <a:ext cx="6696744" cy="43857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dirty="0" smtClean="0">
                <a:solidFill>
                  <a:srgbClr val="000099"/>
                </a:solidFill>
              </a:rPr>
              <a:t>    Что  хотел  сказать    </a:t>
            </a:r>
          </a:p>
          <a:p>
            <a:r>
              <a:rPr lang="ru-RU" sz="5400" dirty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   автор   читателю</a:t>
            </a:r>
            <a:r>
              <a:rPr lang="ru-RU" sz="5400" dirty="0">
                <a:solidFill>
                  <a:srgbClr val="000099"/>
                </a:solidFill>
              </a:rPr>
              <a:t>? </a:t>
            </a:r>
            <a:r>
              <a:rPr lang="ru-RU" sz="5400" b="1" dirty="0">
                <a:solidFill>
                  <a:srgbClr val="000099"/>
                </a:solidFill>
              </a:rPr>
              <a:t>Определи и запиши </a:t>
            </a:r>
            <a:r>
              <a:rPr lang="ru-RU" sz="5400" dirty="0" smtClean="0">
                <a:solidFill>
                  <a:srgbClr val="000099"/>
                </a:solidFill>
              </a:rPr>
              <a:t>основную  </a:t>
            </a:r>
            <a:r>
              <a:rPr lang="ru-RU" sz="5400" dirty="0">
                <a:solidFill>
                  <a:srgbClr val="000099"/>
                </a:solidFill>
              </a:rPr>
              <a:t>мысль</a:t>
            </a:r>
          </a:p>
          <a:p>
            <a:r>
              <a:rPr lang="ru-RU" sz="5400" dirty="0">
                <a:solidFill>
                  <a:srgbClr val="000099"/>
                </a:solidFill>
              </a:rPr>
              <a:t>текста.</a:t>
            </a:r>
          </a:p>
          <a:p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426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514966"/>
            <a:ext cx="44644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№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1284407"/>
            <a:ext cx="6264696" cy="4952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 smtClean="0">
                <a:solidFill>
                  <a:srgbClr val="000099"/>
                </a:solidFill>
              </a:rPr>
              <a:t>   На </a:t>
            </a:r>
            <a:r>
              <a:rPr lang="ru-RU" sz="4400" dirty="0">
                <a:solidFill>
                  <a:srgbClr val="000099"/>
                </a:solidFill>
              </a:rPr>
              <a:t>какие части можно разделить текст? </a:t>
            </a:r>
            <a:r>
              <a:rPr lang="ru-RU" sz="4400" b="1" dirty="0">
                <a:solidFill>
                  <a:srgbClr val="000099"/>
                </a:solidFill>
              </a:rPr>
              <a:t>Составь и запиши </a:t>
            </a:r>
            <a:r>
              <a:rPr lang="ru-RU" sz="4400" dirty="0">
                <a:solidFill>
                  <a:srgbClr val="000099"/>
                </a:solidFill>
              </a:rPr>
              <a:t>план текста из трёх пунктов. </a:t>
            </a:r>
            <a:endParaRPr lang="ru-RU" sz="4400" dirty="0" smtClean="0">
              <a:solidFill>
                <a:srgbClr val="000099"/>
              </a:solidFill>
            </a:endParaRPr>
          </a:p>
          <a:p>
            <a:pPr algn="just"/>
            <a:r>
              <a:rPr lang="ru-RU" sz="4400" dirty="0">
                <a:solidFill>
                  <a:srgbClr val="000099"/>
                </a:solidFill>
              </a:rPr>
              <a:t> </a:t>
            </a:r>
            <a:r>
              <a:rPr lang="ru-RU" sz="4400" dirty="0" smtClean="0">
                <a:solidFill>
                  <a:srgbClr val="000099"/>
                </a:solidFill>
              </a:rPr>
              <a:t>     В </a:t>
            </a:r>
            <a:r>
              <a:rPr lang="ru-RU" sz="4400" dirty="0">
                <a:solidFill>
                  <a:srgbClr val="000099"/>
                </a:solidFill>
              </a:rPr>
              <a:t>ответе ты можешь использовать сочетания слов или предложения.</a:t>
            </a:r>
          </a:p>
        </p:txBody>
      </p:sp>
    </p:spTree>
    <p:extLst>
      <p:ext uri="{BB962C8B-B14F-4D97-AF65-F5344CB8AC3E}">
        <p14:creationId xmlns="" xmlns:p14="http://schemas.microsoft.com/office/powerpoint/2010/main" val="5283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8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340768"/>
            <a:ext cx="8352928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000" b="1" dirty="0" smtClean="0">
                <a:solidFill>
                  <a:srgbClr val="000099"/>
                </a:solidFill>
              </a:rPr>
              <a:t>    </a:t>
            </a:r>
            <a:r>
              <a:rPr lang="ru-RU" sz="4800" b="1" dirty="0" smtClean="0">
                <a:solidFill>
                  <a:srgbClr val="000099"/>
                </a:solidFill>
              </a:rPr>
              <a:t>Задай  </a:t>
            </a:r>
            <a:r>
              <a:rPr lang="ru-RU" sz="4800" dirty="0">
                <a:solidFill>
                  <a:srgbClr val="000099"/>
                </a:solidFill>
              </a:rPr>
              <a:t>по </a:t>
            </a:r>
            <a:r>
              <a:rPr lang="ru-RU" sz="4800" dirty="0" smtClean="0">
                <a:solidFill>
                  <a:srgbClr val="000099"/>
                </a:solidFill>
              </a:rPr>
              <a:t> тексту  вопрос</a:t>
            </a:r>
            <a:r>
              <a:rPr lang="ru-RU" sz="4800" dirty="0">
                <a:solidFill>
                  <a:srgbClr val="000099"/>
                </a:solidFill>
              </a:rPr>
              <a:t>, который </a:t>
            </a:r>
            <a:r>
              <a:rPr lang="ru-RU" sz="4800" dirty="0" smtClean="0">
                <a:solidFill>
                  <a:srgbClr val="000099"/>
                </a:solidFill>
              </a:rPr>
              <a:t> поможет определить</a:t>
            </a:r>
            <a:r>
              <a:rPr lang="ru-RU" sz="4800" dirty="0">
                <a:solidFill>
                  <a:srgbClr val="000099"/>
                </a:solidFill>
              </a:rPr>
              <a:t>, </a:t>
            </a:r>
            <a:r>
              <a:rPr lang="ru-RU" sz="4800" dirty="0" smtClean="0">
                <a:solidFill>
                  <a:srgbClr val="000099"/>
                </a:solidFill>
              </a:rPr>
              <a:t>насколько  </a:t>
            </a:r>
            <a:r>
              <a:rPr lang="ru-RU" sz="4800" dirty="0">
                <a:solidFill>
                  <a:srgbClr val="000099"/>
                </a:solidFill>
              </a:rPr>
              <a:t>точно </a:t>
            </a:r>
            <a:r>
              <a:rPr lang="ru-RU" sz="4800" dirty="0" smtClean="0">
                <a:solidFill>
                  <a:srgbClr val="000099"/>
                </a:solidFill>
              </a:rPr>
              <a:t> твои одноклассники  поняли  </a:t>
            </a:r>
            <a:r>
              <a:rPr lang="ru-RU" sz="4800" dirty="0">
                <a:solidFill>
                  <a:srgbClr val="000099"/>
                </a:solidFill>
              </a:rPr>
              <a:t>его </a:t>
            </a:r>
            <a:r>
              <a:rPr lang="ru-RU" sz="4800" dirty="0" smtClean="0">
                <a:solidFill>
                  <a:srgbClr val="000099"/>
                </a:solidFill>
              </a:rPr>
              <a:t>содержание</a:t>
            </a:r>
            <a:r>
              <a:rPr lang="ru-RU" sz="4800" dirty="0">
                <a:solidFill>
                  <a:srgbClr val="000099"/>
                </a:solidFill>
              </a:rPr>
              <a:t>. </a:t>
            </a:r>
            <a:endParaRPr lang="ru-RU" sz="4800" dirty="0" smtClean="0">
              <a:solidFill>
                <a:srgbClr val="000099"/>
              </a:solidFill>
            </a:endParaRPr>
          </a:p>
          <a:p>
            <a:r>
              <a:rPr lang="ru-RU" sz="4800" b="1" dirty="0" smtClean="0">
                <a:solidFill>
                  <a:srgbClr val="000099"/>
                </a:solidFill>
              </a:rPr>
              <a:t>Запиши </a:t>
            </a:r>
            <a:r>
              <a:rPr lang="ru-RU" sz="4800" dirty="0">
                <a:solidFill>
                  <a:srgbClr val="000099"/>
                </a:solidFill>
              </a:rPr>
              <a:t>свой вопрос.</a:t>
            </a: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9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412776"/>
            <a:ext cx="7992888" cy="3816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sz="5400" dirty="0" smtClean="0">
                <a:solidFill>
                  <a:srgbClr val="000099"/>
                </a:solidFill>
              </a:rPr>
              <a:t>Как  ты  понимаешь </a:t>
            </a:r>
            <a:r>
              <a:rPr lang="ru-RU" sz="5400" dirty="0">
                <a:solidFill>
                  <a:srgbClr val="000099"/>
                </a:solidFill>
              </a:rPr>
              <a:t>значение </a:t>
            </a:r>
            <a:r>
              <a:rPr lang="ru-RU" sz="5400" dirty="0" smtClean="0">
                <a:solidFill>
                  <a:srgbClr val="000099"/>
                </a:solidFill>
              </a:rPr>
              <a:t> слова    </a:t>
            </a:r>
          </a:p>
          <a:p>
            <a:r>
              <a:rPr lang="ru-RU" sz="5400" dirty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      </a:t>
            </a:r>
            <a:r>
              <a:rPr lang="ru-RU" sz="5400" b="1" dirty="0" smtClean="0">
                <a:solidFill>
                  <a:srgbClr val="FF0000"/>
                </a:solidFill>
              </a:rPr>
              <a:t>«</a:t>
            </a:r>
            <a:r>
              <a:rPr lang="ru-RU" sz="5400" b="1" dirty="0">
                <a:solidFill>
                  <a:srgbClr val="FF0000"/>
                </a:solidFill>
              </a:rPr>
              <a:t>полдень</a:t>
            </a:r>
            <a:r>
              <a:rPr lang="ru-RU" sz="5400" b="1" dirty="0" smtClean="0">
                <a:solidFill>
                  <a:srgbClr val="FF0000"/>
                </a:solidFill>
              </a:rPr>
              <a:t>» </a:t>
            </a:r>
            <a:r>
              <a:rPr lang="ru-RU" sz="5400" dirty="0" smtClean="0">
                <a:solidFill>
                  <a:srgbClr val="000099"/>
                </a:solidFill>
              </a:rPr>
              <a:t>? </a:t>
            </a:r>
          </a:p>
          <a:p>
            <a:r>
              <a:rPr lang="ru-RU" sz="5400" b="1" dirty="0" smtClean="0">
                <a:solidFill>
                  <a:srgbClr val="000099"/>
                </a:solidFill>
              </a:rPr>
              <a:t>Запиши </a:t>
            </a:r>
            <a:r>
              <a:rPr lang="ru-RU" sz="5400" dirty="0" smtClean="0">
                <a:solidFill>
                  <a:srgbClr val="000099"/>
                </a:solidFill>
              </a:rPr>
              <a:t>своё объяснение</a:t>
            </a:r>
            <a:r>
              <a:rPr lang="ru-RU" sz="5400" dirty="0">
                <a:solidFill>
                  <a:srgbClr val="000099"/>
                </a:solidFill>
              </a:rPr>
              <a:t>.</a:t>
            </a:r>
            <a:endParaRPr lang="ru-RU" sz="5400" b="1" dirty="0">
              <a:solidFill>
                <a:srgbClr val="000099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10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772816"/>
            <a:ext cx="8496944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400" b="1" dirty="0">
                <a:solidFill>
                  <a:srgbClr val="000099"/>
                </a:solidFill>
              </a:rPr>
              <a:t>Замени </a:t>
            </a:r>
            <a:r>
              <a:rPr lang="ru-RU" sz="5400" b="1" dirty="0" smtClean="0">
                <a:solidFill>
                  <a:srgbClr val="000099"/>
                </a:solidFill>
              </a:rPr>
              <a:t> </a:t>
            </a:r>
            <a:r>
              <a:rPr lang="ru-RU" sz="5400" dirty="0" smtClean="0">
                <a:solidFill>
                  <a:srgbClr val="000099"/>
                </a:solidFill>
              </a:rPr>
              <a:t>слово  «</a:t>
            </a:r>
            <a:r>
              <a:rPr lang="ru-RU" sz="5400" dirty="0">
                <a:solidFill>
                  <a:srgbClr val="000099"/>
                </a:solidFill>
              </a:rPr>
              <a:t>печёт» </a:t>
            </a:r>
            <a:endParaRPr lang="ru-RU" sz="5400" dirty="0" smtClean="0">
              <a:solidFill>
                <a:srgbClr val="000099"/>
              </a:solidFill>
            </a:endParaRPr>
          </a:p>
          <a:p>
            <a:r>
              <a:rPr lang="ru-RU" sz="5400" dirty="0" smtClean="0">
                <a:solidFill>
                  <a:srgbClr val="000099"/>
                </a:solidFill>
              </a:rPr>
              <a:t>(из  15-го  </a:t>
            </a:r>
            <a:r>
              <a:rPr lang="ru-RU" sz="5400" dirty="0">
                <a:solidFill>
                  <a:srgbClr val="000099"/>
                </a:solidFill>
              </a:rPr>
              <a:t>предложения) </a:t>
            </a:r>
            <a:r>
              <a:rPr lang="ru-RU" sz="5400" dirty="0" smtClean="0">
                <a:solidFill>
                  <a:srgbClr val="000099"/>
                </a:solidFill>
              </a:rPr>
              <a:t>близким  по  </a:t>
            </a:r>
            <a:r>
              <a:rPr lang="ru-RU" sz="5400" dirty="0">
                <a:solidFill>
                  <a:srgbClr val="000099"/>
                </a:solidFill>
              </a:rPr>
              <a:t>значению </a:t>
            </a:r>
            <a:r>
              <a:rPr lang="ru-RU" sz="5400" dirty="0" smtClean="0">
                <a:solidFill>
                  <a:srgbClr val="000099"/>
                </a:solidFill>
              </a:rPr>
              <a:t>словом, </a:t>
            </a:r>
            <a:r>
              <a:rPr lang="ru-RU" sz="5400" b="1" dirty="0" smtClean="0">
                <a:solidFill>
                  <a:srgbClr val="000099"/>
                </a:solidFill>
              </a:rPr>
              <a:t>запиши  </a:t>
            </a:r>
            <a:r>
              <a:rPr lang="ru-RU" sz="5400" dirty="0" smtClean="0">
                <a:solidFill>
                  <a:srgbClr val="000099"/>
                </a:solidFill>
              </a:rPr>
              <a:t>это  </a:t>
            </a:r>
            <a:r>
              <a:rPr lang="ru-RU" sz="5400" dirty="0">
                <a:solidFill>
                  <a:srgbClr val="000099"/>
                </a:solidFill>
              </a:rPr>
              <a:t>слово</a:t>
            </a:r>
            <a:r>
              <a:rPr lang="ru-RU" sz="5400" dirty="0" smtClean="0">
                <a:solidFill>
                  <a:srgbClr val="000099"/>
                </a:solidFill>
              </a:rPr>
              <a:t>.</a:t>
            </a:r>
          </a:p>
          <a:p>
            <a:r>
              <a:rPr lang="ru-RU" sz="5400" dirty="0">
                <a:solidFill>
                  <a:srgbClr val="000099"/>
                </a:solidFill>
              </a:rPr>
              <a:t>Ответ</a:t>
            </a:r>
            <a:r>
              <a:rPr lang="ru-RU" sz="5400" dirty="0" smtClean="0">
                <a:solidFill>
                  <a:srgbClr val="000099"/>
                </a:solidFill>
              </a:rPr>
              <a:t>.  </a:t>
            </a:r>
            <a:r>
              <a:rPr lang="ru-RU" sz="5400" b="1" dirty="0" smtClean="0">
                <a:solidFill>
                  <a:srgbClr val="FF0000"/>
                </a:solidFill>
              </a:rPr>
              <a:t>Печёт-__________</a:t>
            </a:r>
            <a:endParaRPr lang="ru-RU" sz="5400" b="1" dirty="0">
              <a:solidFill>
                <a:srgbClr val="FF0000"/>
              </a:solidFill>
            </a:endParaRPr>
          </a:p>
          <a:p>
            <a:endParaRPr lang="ru-RU" sz="5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11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dirty="0">
                <a:solidFill>
                  <a:srgbClr val="000099"/>
                </a:solidFill>
              </a:rPr>
              <a:t>В 12-м предложении </a:t>
            </a:r>
            <a:r>
              <a:rPr lang="ru-RU" sz="4800" b="1" dirty="0">
                <a:solidFill>
                  <a:srgbClr val="000099"/>
                </a:solidFill>
              </a:rPr>
              <a:t>найди </a:t>
            </a:r>
            <a:r>
              <a:rPr lang="ru-RU" sz="4800" dirty="0">
                <a:solidFill>
                  <a:srgbClr val="000099"/>
                </a:solidFill>
              </a:rPr>
              <a:t>слово, строение которого соответствует схеме</a:t>
            </a:r>
            <a:r>
              <a:rPr lang="ru-RU" sz="4800" dirty="0" smtClean="0">
                <a:solidFill>
                  <a:srgbClr val="000099"/>
                </a:solidFill>
              </a:rPr>
              <a:t>:</a:t>
            </a:r>
          </a:p>
          <a:p>
            <a:pPr lvl="7"/>
            <a:r>
              <a:rPr lang="en-US" sz="6000" dirty="0" smtClean="0">
                <a:solidFill>
                  <a:srgbClr val="FF0000"/>
                </a:solidFill>
              </a:rPr>
              <a:t>͡</a:t>
            </a:r>
            <a:r>
              <a:rPr lang="ru-RU" sz="6000" dirty="0" smtClean="0">
                <a:solidFill>
                  <a:srgbClr val="FF0000"/>
                </a:solidFill>
              </a:rPr>
              <a:t>   </a:t>
            </a:r>
            <a:r>
              <a:rPr lang="el-GR" sz="4800" dirty="0" smtClean="0">
                <a:solidFill>
                  <a:srgbClr val="FF0000"/>
                </a:solidFill>
              </a:rPr>
              <a:t>ᴧ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el-GR" sz="4800" dirty="0" smtClean="0">
                <a:solidFill>
                  <a:srgbClr val="FF0000"/>
                </a:solidFill>
              </a:rPr>
              <a:t>□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b="1" dirty="0">
                <a:solidFill>
                  <a:srgbClr val="000099"/>
                </a:solidFill>
              </a:rPr>
              <a:t>Выпиши </a:t>
            </a:r>
            <a:r>
              <a:rPr lang="ru-RU" sz="4800" dirty="0">
                <a:solidFill>
                  <a:srgbClr val="000099"/>
                </a:solidFill>
              </a:rPr>
              <a:t>это слово, </a:t>
            </a:r>
            <a:r>
              <a:rPr lang="ru-RU" sz="4800" b="1" dirty="0">
                <a:solidFill>
                  <a:srgbClr val="000099"/>
                </a:solidFill>
              </a:rPr>
              <a:t>обозначь </a:t>
            </a:r>
            <a:r>
              <a:rPr lang="ru-RU" sz="4800" dirty="0">
                <a:solidFill>
                  <a:srgbClr val="000099"/>
                </a:solidFill>
              </a:rPr>
              <a:t>его части.</a:t>
            </a: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12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340768"/>
            <a:ext cx="8568952" cy="48965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b="1" dirty="0" smtClean="0">
                <a:solidFill>
                  <a:srgbClr val="000099"/>
                </a:solidFill>
              </a:rPr>
              <a:t>   Выпиши </a:t>
            </a:r>
            <a:r>
              <a:rPr lang="ru-RU" sz="4800" dirty="0">
                <a:solidFill>
                  <a:srgbClr val="000099"/>
                </a:solidFill>
              </a:rPr>
              <a:t>из 6-го предложения </a:t>
            </a:r>
            <a:r>
              <a:rPr lang="ru-RU" sz="4800" dirty="0" smtClean="0">
                <a:solidFill>
                  <a:srgbClr val="000099"/>
                </a:solidFill>
              </a:rPr>
              <a:t>   </a:t>
            </a:r>
          </a:p>
          <a:p>
            <a:pPr algn="just"/>
            <a:r>
              <a:rPr lang="ru-RU" sz="4800" dirty="0">
                <a:solidFill>
                  <a:srgbClr val="000099"/>
                </a:solidFill>
              </a:rPr>
              <a:t> </a:t>
            </a:r>
            <a:r>
              <a:rPr lang="ru-RU" sz="4800" dirty="0" smtClean="0">
                <a:solidFill>
                  <a:srgbClr val="000099"/>
                </a:solidFill>
              </a:rPr>
              <a:t>все   имена   существительные </a:t>
            </a:r>
          </a:p>
          <a:p>
            <a:pPr algn="just"/>
            <a:r>
              <a:rPr lang="ru-RU" sz="4800" dirty="0" smtClean="0">
                <a:solidFill>
                  <a:srgbClr val="000099"/>
                </a:solidFill>
              </a:rPr>
              <a:t>в </a:t>
            </a:r>
            <a:r>
              <a:rPr lang="ru-RU" sz="4800" dirty="0">
                <a:solidFill>
                  <a:srgbClr val="000099"/>
                </a:solidFill>
              </a:rPr>
              <a:t>той </a:t>
            </a:r>
            <a:r>
              <a:rPr lang="ru-RU" sz="4800" dirty="0" smtClean="0">
                <a:solidFill>
                  <a:srgbClr val="000099"/>
                </a:solidFill>
              </a:rPr>
              <a:t>форме, в </a:t>
            </a:r>
            <a:r>
              <a:rPr lang="ru-RU" sz="4800" dirty="0">
                <a:solidFill>
                  <a:srgbClr val="000099"/>
                </a:solidFill>
              </a:rPr>
              <a:t>которой они стоят в предложении, </a:t>
            </a:r>
            <a:r>
              <a:rPr lang="ru-RU" sz="4800" b="1" dirty="0">
                <a:solidFill>
                  <a:srgbClr val="000099"/>
                </a:solidFill>
              </a:rPr>
              <a:t>укажи </a:t>
            </a:r>
            <a:r>
              <a:rPr lang="ru-RU" sz="4800" dirty="0">
                <a:solidFill>
                  <a:srgbClr val="000099"/>
                </a:solidFill>
              </a:rPr>
              <a:t>морфологические признаки одной из форм имени существительного (на выбор).</a:t>
            </a: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13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7525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       Выпиши </a:t>
            </a:r>
            <a:r>
              <a:rPr lang="ru-RU" sz="4400" dirty="0">
                <a:solidFill>
                  <a:srgbClr val="000099"/>
                </a:solidFill>
              </a:rPr>
              <a:t>из 4-го предложения все формы имён прилагательных с </a:t>
            </a:r>
            <a:r>
              <a:rPr lang="ru-RU" sz="4400" dirty="0" smtClean="0">
                <a:solidFill>
                  <a:srgbClr val="000099"/>
                </a:solidFill>
              </a:rPr>
              <a:t>именами существительными</a:t>
            </a:r>
            <a:r>
              <a:rPr lang="ru-RU" sz="4400" dirty="0">
                <a:solidFill>
                  <a:srgbClr val="000099"/>
                </a:solidFill>
              </a:rPr>
              <a:t>, к которым они относятся. </a:t>
            </a:r>
            <a:r>
              <a:rPr lang="ru-RU" sz="4400" b="1" dirty="0">
                <a:solidFill>
                  <a:srgbClr val="000099"/>
                </a:solidFill>
              </a:rPr>
              <a:t>Укажи </a:t>
            </a:r>
            <a:r>
              <a:rPr lang="ru-RU" sz="4400" dirty="0" smtClean="0">
                <a:solidFill>
                  <a:srgbClr val="000099"/>
                </a:solidFill>
              </a:rPr>
              <a:t>морфологические признаки </a:t>
            </a:r>
            <a:r>
              <a:rPr lang="ru-RU" sz="4400" dirty="0">
                <a:solidFill>
                  <a:srgbClr val="000099"/>
                </a:solidFill>
              </a:rPr>
              <a:t>одной из форм имени прилагательного (на выбор).</a:t>
            </a:r>
          </a:p>
        </p:txBody>
      </p:sp>
    </p:spTree>
    <p:extLst>
      <p:ext uri="{BB962C8B-B14F-4D97-AF65-F5344CB8AC3E}">
        <p14:creationId xmlns="" xmlns:p14="http://schemas.microsoft.com/office/powerpoint/2010/main" val="14212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14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71613"/>
            <a:ext cx="8496944" cy="26432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Выпиши </a:t>
            </a:r>
            <a:r>
              <a:rPr lang="ru-RU" sz="4400" dirty="0">
                <a:solidFill>
                  <a:srgbClr val="000099"/>
                </a:solidFill>
              </a:rPr>
              <a:t>из 8-го предложения все глаголы в той форме, в которой они </a:t>
            </a:r>
            <a:r>
              <a:rPr lang="ru-RU" sz="4400" dirty="0" smtClean="0">
                <a:solidFill>
                  <a:srgbClr val="000099"/>
                </a:solidFill>
              </a:rPr>
              <a:t>стоят в </a:t>
            </a:r>
            <a:r>
              <a:rPr lang="ru-RU" sz="4400" dirty="0" smtClean="0">
                <a:solidFill>
                  <a:srgbClr val="000099"/>
                </a:solidFill>
              </a:rPr>
              <a:t>предложении. </a:t>
            </a:r>
            <a:endParaRPr lang="ru-RU" sz="4400" b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ВСЕРОССИЙСКИЕ ПРОВЕРОЧНЫЕ </a:t>
            </a:r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РАБОТЫ</a:t>
            </a:r>
            <a:r>
              <a:rPr lang="ru-RU" b="1" i="1" dirty="0">
                <a:solidFill>
                  <a:srgbClr val="FF0000"/>
                </a:solidFill>
                <a:latin typeface="Times New Roman"/>
                <a:cs typeface="Times New Roman"/>
              </a:rPr>
              <a:t/>
            </a:r>
            <a:br>
              <a:rPr lang="ru-RU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711349"/>
            <a:ext cx="6624736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r>
              <a:rPr lang="ru-RU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 </a:t>
            </a:r>
            <a:r>
              <a:rPr lang="ru-RU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обеспечение единства образовательного пространства Российской Федерации и поддержки введения Федерального государственного образовательного стандарта за счет предоставления образовательным организациям единых проверочных материалов и единых критериев оценивания учебных </a:t>
            </a:r>
            <a:r>
              <a:rPr lang="ru-RU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достижений.</a:t>
            </a:r>
            <a:endParaRPr lang="ru-RU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</a:t>
            </a:r>
            <a:r>
              <a:rPr lang="ru-RU" sz="4800" dirty="0" smtClean="0">
                <a:cs typeface="Times New Roman" panose="02020603050405020304" pitchFamily="18" charset="0"/>
              </a:rPr>
              <a:t>15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 smtClean="0">
                <a:solidFill>
                  <a:srgbClr val="000099"/>
                </a:solidFill>
              </a:rPr>
              <a:t>      </a:t>
            </a:r>
            <a:r>
              <a:rPr lang="ru-RU" sz="4800" dirty="0" smtClean="0">
                <a:solidFill>
                  <a:srgbClr val="000099"/>
                </a:solidFill>
              </a:rPr>
              <a:t>Подумай и запиши, в какой жизненной ситуации уместно будет употребить выражение </a:t>
            </a:r>
            <a:r>
              <a:rPr lang="ru-RU" sz="4800" b="1" i="1" dirty="0" smtClean="0">
                <a:solidFill>
                  <a:srgbClr val="000099"/>
                </a:solidFill>
              </a:rPr>
              <a:t>Любишь кататься – люби и саночки возить.</a:t>
            </a:r>
            <a:endParaRPr lang="ru-RU" sz="4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621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0099"/>
                </a:solidFill>
              </a:rPr>
              <a:t>Система оценивания выполнения отдельных заданий и проверочной работы в целом </a:t>
            </a:r>
            <a:endParaRPr lang="ru-RU" sz="3200" dirty="0">
              <a:solidFill>
                <a:srgbClr val="000099"/>
              </a:solidFill>
            </a:endParaRPr>
          </a:p>
          <a:p>
            <a:r>
              <a:rPr lang="ru-RU" sz="3200" dirty="0" smtClean="0">
                <a:solidFill>
                  <a:srgbClr val="000099"/>
                </a:solidFill>
              </a:rPr>
              <a:t>Правильно </a:t>
            </a:r>
            <a:r>
              <a:rPr lang="ru-RU" sz="3200" dirty="0">
                <a:solidFill>
                  <a:srgbClr val="000099"/>
                </a:solidFill>
              </a:rPr>
              <a:t>выполненная работа оценивается </a:t>
            </a:r>
            <a:r>
              <a:rPr lang="ru-RU" sz="3200" dirty="0" smtClean="0">
                <a:solidFill>
                  <a:srgbClr val="000099"/>
                </a:solidFill>
              </a:rPr>
              <a:t>38</a:t>
            </a:r>
            <a:r>
              <a:rPr lang="ru-RU" sz="3200" dirty="0" smtClean="0">
                <a:solidFill>
                  <a:srgbClr val="000099"/>
                </a:solidFill>
              </a:rPr>
              <a:t> </a:t>
            </a:r>
            <a:r>
              <a:rPr lang="ru-RU" sz="3200" dirty="0">
                <a:solidFill>
                  <a:srgbClr val="000099"/>
                </a:solidFill>
              </a:rPr>
              <a:t>баллами. </a:t>
            </a:r>
          </a:p>
          <a:p>
            <a:r>
              <a:rPr lang="ru-RU" sz="3200" dirty="0">
                <a:solidFill>
                  <a:srgbClr val="000099"/>
                </a:solidFill>
              </a:rPr>
              <a:t>Выполнение задания 1 оценивается по критериям от 0 до 7 баллов. Ответ на каждое из заданий 2, 7, 12, 13, 14, 15 оценивается от 0 до 3 баллов. Ответы на задание 3 оцениваются от 0 до 1 балла по пункту 1), от 0 до 3 баллов по пункту 2). Ответ на каждое из заданий 4, 6, 8, </a:t>
            </a:r>
            <a:r>
              <a:rPr lang="ru-RU" sz="3200" dirty="0" smtClean="0">
                <a:solidFill>
                  <a:srgbClr val="000099"/>
                </a:solidFill>
              </a:rPr>
              <a:t>11 </a:t>
            </a:r>
            <a:r>
              <a:rPr lang="ru-RU" sz="3200" dirty="0">
                <a:solidFill>
                  <a:srgbClr val="000099"/>
                </a:solidFill>
              </a:rPr>
              <a:t>оценивается от 0 до 2 баллов. Правильный ответ на каждое из заданий 5, 9, </a:t>
            </a:r>
            <a:r>
              <a:rPr lang="ru-RU" sz="3200" dirty="0" smtClean="0">
                <a:solidFill>
                  <a:srgbClr val="000099"/>
                </a:solidFill>
              </a:rPr>
              <a:t>10, 14 </a:t>
            </a:r>
            <a:r>
              <a:rPr lang="ru-RU" sz="3200" dirty="0">
                <a:solidFill>
                  <a:srgbClr val="000099"/>
                </a:solidFill>
              </a:rPr>
              <a:t>оценивается 1 баллом. </a:t>
            </a:r>
          </a:p>
        </p:txBody>
      </p:sp>
    </p:spTree>
    <p:extLst>
      <p:ext uri="{BB962C8B-B14F-4D97-AF65-F5344CB8AC3E}">
        <p14:creationId xmlns="" xmlns:p14="http://schemas.microsoft.com/office/powerpoint/2010/main" val="1045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44824"/>
            <a:ext cx="8496944" cy="3096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rgbClr val="000099"/>
                </a:solidFill>
              </a:rPr>
              <a:t>       </a:t>
            </a:r>
            <a:endParaRPr lang="ru-RU" sz="4400" dirty="0">
              <a:solidFill>
                <a:srgbClr val="00009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92940967"/>
              </p:ext>
            </p:extLst>
          </p:nvPr>
        </p:nvGraphicFramePr>
        <p:xfrm>
          <a:off x="395536" y="1916832"/>
          <a:ext cx="8352928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/>
                <a:gridCol w="1440160"/>
                <a:gridCol w="1440160"/>
                <a:gridCol w="1296144"/>
                <a:gridCol w="1296144"/>
              </a:tblGrid>
              <a:tr h="960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Отметка по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пятибалльной шкале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«2»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«3»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«4»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«5»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Первичные </a:t>
                      </a: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баллы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0–13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14–23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24–32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3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tx1"/>
                          </a:solidFill>
                          <a:effectLst/>
                        </a:rPr>
                        <a:t>33–38 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458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7"/>
            <a:ext cx="6480720" cy="4680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b="1" dirty="0" smtClean="0"/>
          </a:p>
          <a:p>
            <a:pPr marL="0" indent="0" algn="ctr">
              <a:buNone/>
            </a:pPr>
            <a:r>
              <a:rPr lang="ru-RU" sz="6600" b="1" dirty="0" smtClean="0"/>
              <a:t>Наши результаты</a:t>
            </a:r>
          </a:p>
          <a:p>
            <a:pPr marL="0" indent="0" algn="ctr">
              <a:buNone/>
            </a:pPr>
            <a:r>
              <a:rPr lang="ru-RU" sz="6600" b="1" dirty="0" smtClean="0"/>
              <a:t>п</a:t>
            </a:r>
            <a:r>
              <a:rPr lang="ru-RU" sz="6600" b="1" dirty="0" smtClean="0"/>
              <a:t>робных работ</a:t>
            </a:r>
            <a:endParaRPr lang="ru-RU" sz="66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9307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63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 работа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 работа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 работа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33-38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24-32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14-23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11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0-13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7"/>
            <a:ext cx="6480720" cy="4680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b="1" dirty="0" smtClean="0"/>
          </a:p>
          <a:p>
            <a:pPr marL="0" indent="0" algn="ctr">
              <a:buNone/>
            </a:pPr>
            <a:r>
              <a:rPr lang="ru-RU" sz="8800" b="1" dirty="0" smtClean="0"/>
              <a:t>Математика</a:t>
            </a:r>
            <a:endParaRPr lang="ru-RU" sz="88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9307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cs typeface="Times New Roman" panose="02020603050405020304" pitchFamily="18" charset="0"/>
              </a:rPr>
              <a:t>Задание № </a:t>
            </a:r>
            <a:r>
              <a:rPr lang="ru-RU" dirty="0" smtClean="0">
                <a:cs typeface="Times New Roman" panose="02020603050405020304" pitchFamily="18" charset="0"/>
              </a:rPr>
              <a:t>1-2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7525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solidFill>
                  <a:srgbClr val="000099"/>
                </a:solidFill>
              </a:rPr>
              <a:t>Найди значение выражения </a:t>
            </a:r>
            <a:r>
              <a:rPr lang="ru-RU" sz="5400" b="1" dirty="0" smtClean="0">
                <a:solidFill>
                  <a:srgbClr val="000099"/>
                </a:solidFill>
              </a:rPr>
              <a:t>77 </a:t>
            </a:r>
            <a:r>
              <a:rPr lang="ru-RU" sz="5400" b="1" dirty="0">
                <a:solidFill>
                  <a:srgbClr val="000099"/>
                </a:solidFill>
              </a:rPr>
              <a:t>– </a:t>
            </a:r>
            <a:r>
              <a:rPr lang="ru-RU" sz="5400" b="1" dirty="0" smtClean="0">
                <a:solidFill>
                  <a:srgbClr val="000099"/>
                </a:solidFill>
              </a:rPr>
              <a:t>18</a:t>
            </a:r>
          </a:p>
          <a:p>
            <a:r>
              <a:rPr lang="ru-RU" sz="5400" dirty="0">
                <a:solidFill>
                  <a:srgbClr val="000099"/>
                </a:solidFill>
              </a:rPr>
              <a:t>Найди значение </a:t>
            </a:r>
            <a:r>
              <a:rPr lang="ru-RU" sz="5400" dirty="0" smtClean="0">
                <a:solidFill>
                  <a:srgbClr val="000099"/>
                </a:solidFill>
              </a:rPr>
              <a:t>выражения</a:t>
            </a:r>
          </a:p>
          <a:p>
            <a:pPr algn="ctr"/>
            <a:r>
              <a:rPr lang="ru-RU" sz="5400" b="1" dirty="0" smtClean="0">
                <a:solidFill>
                  <a:srgbClr val="000099"/>
                </a:solidFill>
              </a:rPr>
              <a:t>52 </a:t>
            </a:r>
            <a:r>
              <a:rPr lang="ru-RU" sz="5400" b="1" dirty="0">
                <a:solidFill>
                  <a:srgbClr val="000099"/>
                </a:solidFill>
              </a:rPr>
              <a:t>⋅3 − 2 ⋅ 4.</a:t>
            </a:r>
          </a:p>
        </p:txBody>
      </p:sp>
    </p:spTree>
    <p:extLst>
      <p:ext uri="{BB962C8B-B14F-4D97-AF65-F5344CB8AC3E}">
        <p14:creationId xmlns=""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3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496944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400" dirty="0">
                <a:solidFill>
                  <a:srgbClr val="000099"/>
                </a:solidFill>
              </a:rPr>
              <a:t>Рассмотри рисунок и ответь на вопрос. Сколько рублей надо заплатить </a:t>
            </a:r>
            <a:r>
              <a:rPr lang="ru-RU" sz="4400" dirty="0" smtClean="0">
                <a:solidFill>
                  <a:srgbClr val="000099"/>
                </a:solidFill>
              </a:rPr>
              <a:t>за покупку</a:t>
            </a:r>
            <a:r>
              <a:rPr lang="ru-RU" sz="4400" dirty="0">
                <a:solidFill>
                  <a:srgbClr val="000099"/>
                </a:solidFill>
              </a:rPr>
              <a:t>, состоящую из пяти баночек йогурта и двух плиток шоколада</a:t>
            </a:r>
            <a:r>
              <a:rPr lang="ru-RU" sz="4400" dirty="0" smtClean="0">
                <a:solidFill>
                  <a:srgbClr val="000099"/>
                </a:solidFill>
              </a:rPr>
              <a:t>?</a:t>
            </a:r>
          </a:p>
          <a:p>
            <a:endParaRPr lang="ru-RU" sz="44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5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496944" cy="4536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4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  <p:pic>
        <p:nvPicPr>
          <p:cNvPr id="5" name="Рисунок 4" descr="http://185.12.29.196:8082/media/E7719AB2C148ADE6480ED3E2DCA84536/xs3qstsrc77384F21BFD2AD29483971014BB8FC4F_1_143574864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280919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4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640960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5000" dirty="0">
                <a:solidFill>
                  <a:srgbClr val="000099"/>
                </a:solidFill>
              </a:rPr>
              <a:t>У продавца было 6 кг клюквы. После продажи её части у него осталось 5 </a:t>
            </a:r>
            <a:r>
              <a:rPr lang="ru-RU" sz="5000" dirty="0" smtClean="0">
                <a:solidFill>
                  <a:srgbClr val="000099"/>
                </a:solidFill>
              </a:rPr>
              <a:t>кг 150 г клюквы</a:t>
            </a:r>
            <a:r>
              <a:rPr lang="ru-RU" sz="5000" dirty="0">
                <a:solidFill>
                  <a:srgbClr val="000099"/>
                </a:solidFill>
              </a:rPr>
              <a:t>. Сколько граммов клюквы было продано?</a:t>
            </a:r>
            <a:endParaRPr lang="ru-RU" sz="50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60061" y="116632"/>
            <a:ext cx="91440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ВСЕРОССИЙСКИЕ 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ПРОВЕРОЧНЫЕ РАБОТЫ 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(ГРАФИК ВВЕДЕНИЯ)</a:t>
            </a:r>
            <a:endParaRPr lang="ru-RU" sz="32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28570" y="38810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0" name="Group 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59003862"/>
              </p:ext>
            </p:extLst>
          </p:nvPr>
        </p:nvGraphicFramePr>
        <p:xfrm>
          <a:off x="-29732" y="1667709"/>
          <a:ext cx="9144000" cy="4725385"/>
        </p:xfrm>
        <a:graphic>
          <a:graphicData uri="http://schemas.openxmlformats.org/drawingml/2006/table">
            <a:tbl>
              <a:tblPr/>
              <a:tblGrid>
                <a:gridCol w="1793420"/>
                <a:gridCol w="1842475"/>
                <a:gridCol w="1880992"/>
                <a:gridCol w="1812737"/>
                <a:gridCol w="1814376"/>
              </a:tblGrid>
              <a:tr h="734703"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2015/2016</a:t>
                      </a:r>
                    </a:p>
                  </a:txBody>
                  <a:tcPr marL="91447" marR="91447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2016/2017</a:t>
                      </a:r>
                    </a:p>
                  </a:txBody>
                  <a:tcPr marL="91447" marR="91447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2017/2018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2018/2019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2019/2020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1268270">
                <a:tc rowSpan="4"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Апробация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ВПР </a:t>
                      </a:r>
                      <a:b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начальной школе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(декабрь 2015-апрель 2016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Введение ВПР </a:t>
                      </a:r>
                      <a:b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начальной школе 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начальной школе 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начальной школе 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начальной школе 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975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Апробация ВПР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5-7классах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Введение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ВПР </a:t>
                      </a:r>
                      <a:b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5-7классах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203864"/>
                        </a:solidFill>
                        <a:effectLst/>
                        <a:latin typeface="Cambria" charset="0"/>
                        <a:ea typeface="Arial" charset="0"/>
                        <a:cs typeface="Arial" charset="0"/>
                      </a:endParaRP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5-7классах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</a:t>
                      </a:r>
                    </a:p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5-7классах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975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Апробация ВПР </a:t>
                      </a:r>
                      <a:b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8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Введение ВПР </a:t>
                      </a:r>
                      <a:b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8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Проведение ВПР </a:t>
                      </a:r>
                      <a:b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8 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682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Апробация ВПР </a:t>
                      </a:r>
                      <a:b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10 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4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Введение ВПР </a:t>
                      </a:r>
                      <a:b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</a:b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03864"/>
                          </a:solidFill>
                          <a:effectLst/>
                          <a:latin typeface="Cambria" charset="0"/>
                          <a:ea typeface="Arial" charset="0"/>
                          <a:cs typeface="Arial" charset="0"/>
                        </a:rPr>
                        <a:t>в 10 классах</a:t>
                      </a:r>
                    </a:p>
                  </a:txBody>
                  <a:tcPr marL="91447" marR="91447" marT="45734" marB="4573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29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188641"/>
            <a:ext cx="7772400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5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764704"/>
            <a:ext cx="8856984" cy="4320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>
                <a:solidFill>
                  <a:srgbClr val="000099"/>
                </a:solidFill>
              </a:rPr>
              <a:t>На рисунке </a:t>
            </a:r>
            <a:r>
              <a:rPr lang="ru-RU" sz="4000" dirty="0" smtClean="0">
                <a:solidFill>
                  <a:srgbClr val="000099"/>
                </a:solidFill>
              </a:rPr>
              <a:t>изображён </a:t>
            </a:r>
            <a:r>
              <a:rPr lang="ru-RU" sz="4000" dirty="0">
                <a:solidFill>
                  <a:srgbClr val="000099"/>
                </a:solidFill>
              </a:rPr>
              <a:t>прямоугольник.</a:t>
            </a:r>
          </a:p>
          <a:p>
            <a:r>
              <a:rPr lang="ru-RU" sz="3200" dirty="0">
                <a:solidFill>
                  <a:srgbClr val="000099"/>
                </a:solidFill>
              </a:rPr>
              <a:t>1) Найди площадь этого </a:t>
            </a:r>
            <a:r>
              <a:rPr lang="ru-RU" sz="3200" dirty="0" smtClean="0">
                <a:solidFill>
                  <a:srgbClr val="000099"/>
                </a:solidFill>
              </a:rPr>
              <a:t>прямоугольника</a:t>
            </a:r>
            <a:r>
              <a:rPr lang="ru-RU" sz="3200" dirty="0">
                <a:solidFill>
                  <a:srgbClr val="000099"/>
                </a:solidFill>
              </a:rPr>
              <a:t>, если сторона клетки – 1 см.</a:t>
            </a:r>
          </a:p>
          <a:p>
            <a:r>
              <a:rPr lang="ru-RU" sz="3200" dirty="0" smtClean="0">
                <a:solidFill>
                  <a:srgbClr val="000099"/>
                </a:solidFill>
              </a:rPr>
              <a:t>2) Проведи </a:t>
            </a:r>
            <a:r>
              <a:rPr lang="ru-RU" sz="3200" dirty="0">
                <a:solidFill>
                  <a:srgbClr val="000099"/>
                </a:solidFill>
              </a:rPr>
              <a:t>прямую линию так, чтобы этот прямоугольник оказался разбит </a:t>
            </a:r>
            <a:r>
              <a:rPr lang="ru-RU" sz="3200" dirty="0" smtClean="0">
                <a:solidFill>
                  <a:srgbClr val="000099"/>
                </a:solidFill>
              </a:rPr>
              <a:t>на две </a:t>
            </a:r>
            <a:r>
              <a:rPr lang="ru-RU" sz="3200" dirty="0">
                <a:solidFill>
                  <a:srgbClr val="000099"/>
                </a:solidFill>
              </a:rPr>
              <a:t>части, одна из которых имеет периметр </a:t>
            </a:r>
            <a:r>
              <a:rPr lang="ru-RU" sz="3200" dirty="0" smtClean="0">
                <a:solidFill>
                  <a:srgbClr val="000099"/>
                </a:solidFill>
              </a:rPr>
              <a:t>8 </a:t>
            </a:r>
            <a:r>
              <a:rPr lang="ru-RU" sz="3200" dirty="0">
                <a:solidFill>
                  <a:srgbClr val="000099"/>
                </a:solidFill>
              </a:rPr>
              <a:t>см</a:t>
            </a:r>
            <a:r>
              <a:rPr lang="ru-RU" sz="3200" dirty="0" smtClean="0">
                <a:solidFill>
                  <a:srgbClr val="000099"/>
                </a:solidFill>
              </a:rPr>
              <a:t>.</a:t>
            </a: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</p:txBody>
      </p:sp>
      <p:pic>
        <p:nvPicPr>
          <p:cNvPr id="5" name="Рисунок 4" descr="http://185.12.29.196:8082/media/FE68965F97228AE3467FD86C76F1C808/innerimg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05064"/>
            <a:ext cx="9144000" cy="2276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6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24744"/>
            <a:ext cx="8496944" cy="5589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endParaRPr lang="ru-RU" sz="3200" dirty="0">
              <a:solidFill>
                <a:srgbClr val="000099"/>
              </a:solidFill>
            </a:endParaRPr>
          </a:p>
          <a:p>
            <a:endParaRPr lang="ru-RU" sz="3200" dirty="0" smtClean="0">
              <a:solidFill>
                <a:srgbClr val="000099"/>
              </a:solidFill>
            </a:endParaRPr>
          </a:p>
          <a:p>
            <a:r>
              <a:rPr lang="ru-RU" sz="4400" dirty="0" smtClean="0">
                <a:solidFill>
                  <a:srgbClr val="000099"/>
                </a:solidFill>
              </a:rPr>
              <a:t>В </a:t>
            </a:r>
            <a:r>
              <a:rPr lang="ru-RU" sz="4400" dirty="0">
                <a:solidFill>
                  <a:srgbClr val="000099"/>
                </a:solidFill>
              </a:rPr>
              <a:t>какое время с 13 до 17 часов </a:t>
            </a:r>
            <a:endParaRPr lang="ru-RU" sz="4400" dirty="0" smtClean="0">
              <a:solidFill>
                <a:srgbClr val="000099"/>
              </a:solidFill>
            </a:endParaRPr>
          </a:p>
          <a:p>
            <a:r>
              <a:rPr lang="ru-RU" sz="4400" dirty="0" smtClean="0">
                <a:solidFill>
                  <a:srgbClr val="000099"/>
                </a:solidFill>
              </a:rPr>
              <a:t>у </a:t>
            </a:r>
            <a:r>
              <a:rPr lang="ru-RU" sz="4400" dirty="0">
                <a:solidFill>
                  <a:srgbClr val="000099"/>
                </a:solidFill>
              </a:rPr>
              <a:t>врача Михайлова была самая </a:t>
            </a:r>
            <a:r>
              <a:rPr lang="ru-RU" sz="4400" dirty="0" smtClean="0">
                <a:solidFill>
                  <a:srgbClr val="000099"/>
                </a:solidFill>
              </a:rPr>
              <a:t>маленькая очередь?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50891144"/>
              </p:ext>
            </p:extLst>
          </p:nvPr>
        </p:nvGraphicFramePr>
        <p:xfrm>
          <a:off x="251520" y="1472170"/>
          <a:ext cx="8611203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128"/>
                <a:gridCol w="2292654"/>
                <a:gridCol w="2134729"/>
                <a:gridCol w="2213692"/>
              </a:tblGrid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Время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Иванов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Семёнов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baseline="0" dirty="0" smtClean="0">
                          <a:latin typeface="TimesNewRoman,Bold"/>
                        </a:rPr>
                        <a:t>Михайлов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13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3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7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15:00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4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16:00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</a:tr>
              <a:tr h="44405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17:00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14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72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260648"/>
            <a:ext cx="9144000" cy="6597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ЗАДАНИЕ № 7-8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000099"/>
                </a:solidFill>
              </a:rPr>
              <a:t>Найди </a:t>
            </a:r>
            <a:r>
              <a:rPr lang="ru-RU" sz="4400" dirty="0">
                <a:solidFill>
                  <a:srgbClr val="000099"/>
                </a:solidFill>
              </a:rPr>
              <a:t>значение выражения </a:t>
            </a:r>
            <a:endParaRPr lang="ru-RU" sz="4400" dirty="0" smtClean="0">
              <a:solidFill>
                <a:srgbClr val="000099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000099"/>
                </a:solidFill>
              </a:rPr>
              <a:t>(</a:t>
            </a:r>
            <a:r>
              <a:rPr lang="ru-RU" sz="4400" b="1" dirty="0">
                <a:solidFill>
                  <a:srgbClr val="000099"/>
                </a:solidFill>
              </a:rPr>
              <a:t>25⋅30 − 586) + 96 : 4</a:t>
            </a:r>
            <a:r>
              <a:rPr lang="ru-RU" sz="4400" b="1" dirty="0" smtClean="0">
                <a:solidFill>
                  <a:srgbClr val="000099"/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>
                <a:solidFill>
                  <a:srgbClr val="000099"/>
                </a:solidFill>
              </a:rPr>
              <a:t>В </a:t>
            </a:r>
            <a:r>
              <a:rPr lang="ru-RU" sz="4400" dirty="0">
                <a:solidFill>
                  <a:srgbClr val="000099"/>
                </a:solidFill>
              </a:rPr>
              <a:t>кинотеатре показывают фильм, длительность которого – 2 часа 15 </a:t>
            </a:r>
            <a:r>
              <a:rPr lang="ru-RU" sz="4400" dirty="0" smtClean="0">
                <a:solidFill>
                  <a:srgbClr val="000099"/>
                </a:solidFill>
              </a:rPr>
              <a:t>минут. После </a:t>
            </a:r>
            <a:r>
              <a:rPr lang="ru-RU" sz="4400" dirty="0">
                <a:solidFill>
                  <a:srgbClr val="000099"/>
                </a:solidFill>
              </a:rPr>
              <a:t>каждого сеанса устраивается перерыв на полчаса. Первый сеанс </a:t>
            </a:r>
            <a:r>
              <a:rPr lang="ru-RU" sz="4400" dirty="0" smtClean="0">
                <a:solidFill>
                  <a:srgbClr val="000099"/>
                </a:solidFill>
              </a:rPr>
              <a:t>начался в </a:t>
            </a:r>
            <a:r>
              <a:rPr lang="ru-RU" sz="4400" dirty="0">
                <a:solidFill>
                  <a:srgbClr val="000099"/>
                </a:solidFill>
              </a:rPr>
              <a:t>11:00. Во сколько закончится третий сеанс?</a:t>
            </a:r>
          </a:p>
        </p:txBody>
      </p:sp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9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5040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>
                <a:solidFill>
                  <a:srgbClr val="000099"/>
                </a:solidFill>
              </a:rPr>
              <a:t>В погребе бабушки Маши хранится 40 банок с вареньем. Из них 13 банок</a:t>
            </a:r>
          </a:p>
          <a:p>
            <a:r>
              <a:rPr lang="ru-RU" sz="4000" dirty="0">
                <a:solidFill>
                  <a:srgbClr val="000099"/>
                </a:solidFill>
              </a:rPr>
              <a:t>с вишнёвым вареньем, а остальные – со смородиновым. В каждой банке</a:t>
            </a:r>
          </a:p>
          <a:p>
            <a:r>
              <a:rPr lang="ru-RU" sz="4000" dirty="0">
                <a:solidFill>
                  <a:srgbClr val="000099"/>
                </a:solidFill>
              </a:rPr>
              <a:t>находится 3 кг варенья. На сколько килограммов больше у бабушки </a:t>
            </a:r>
            <a:r>
              <a:rPr lang="ru-RU" sz="4000" dirty="0" smtClean="0">
                <a:solidFill>
                  <a:srgbClr val="000099"/>
                </a:solidFill>
              </a:rPr>
              <a:t>Маши смородинового </a:t>
            </a:r>
            <a:r>
              <a:rPr lang="ru-RU" sz="4000" dirty="0">
                <a:solidFill>
                  <a:srgbClr val="000099"/>
                </a:solidFill>
              </a:rPr>
              <a:t>варенья, чем </a:t>
            </a:r>
            <a:r>
              <a:rPr lang="ru-RU" sz="4000" dirty="0" smtClean="0">
                <a:solidFill>
                  <a:srgbClr val="000099"/>
                </a:solidFill>
              </a:rPr>
              <a:t>вишнёвого? Запиши </a:t>
            </a:r>
            <a:r>
              <a:rPr lang="ru-RU" sz="4000" dirty="0">
                <a:solidFill>
                  <a:srgbClr val="000099"/>
                </a:solidFill>
              </a:rPr>
              <a:t>решение и ответ.</a:t>
            </a:r>
            <a:endParaRPr lang="ru-RU" sz="4000" dirty="0" smtClean="0">
              <a:solidFill>
                <a:srgbClr val="000099"/>
              </a:solidFill>
            </a:endParaRP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116633"/>
            <a:ext cx="7772400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10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052736"/>
            <a:ext cx="8496944" cy="41764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600" dirty="0" smtClean="0">
              <a:solidFill>
                <a:srgbClr val="000099"/>
              </a:solidFill>
            </a:endParaRPr>
          </a:p>
          <a:p>
            <a:pPr algn="just"/>
            <a:r>
              <a:rPr lang="ru-RU" sz="3600" dirty="0" smtClean="0">
                <a:solidFill>
                  <a:srgbClr val="000099"/>
                </a:solidFill>
              </a:rPr>
              <a:t>Катя </a:t>
            </a:r>
            <a:r>
              <a:rPr lang="ru-RU" sz="3600" dirty="0">
                <a:solidFill>
                  <a:srgbClr val="000099"/>
                </a:solidFill>
              </a:rPr>
              <a:t>ведёт счёт с помощью пальцев правой руки. Указав на большой палец, </a:t>
            </a:r>
            <a:r>
              <a:rPr lang="ru-RU" sz="3600" dirty="0" smtClean="0">
                <a:solidFill>
                  <a:srgbClr val="000099"/>
                </a:solidFill>
              </a:rPr>
              <a:t>она говорит</a:t>
            </a:r>
            <a:r>
              <a:rPr lang="ru-RU" sz="3600" dirty="0">
                <a:solidFill>
                  <a:srgbClr val="000099"/>
                </a:solidFill>
              </a:rPr>
              <a:t>: «один», на указательный – «два», …, на мизинец – «пять», а дальше</a:t>
            </a:r>
          </a:p>
          <a:p>
            <a:pPr algn="just"/>
            <a:r>
              <a:rPr lang="ru-RU" sz="3600" dirty="0">
                <a:solidFill>
                  <a:srgbClr val="000099"/>
                </a:solidFill>
              </a:rPr>
              <a:t>она перебирает пальцы в обратном порядке: безымянный – «шесть» и так далее.</a:t>
            </a:r>
          </a:p>
          <a:p>
            <a:r>
              <a:rPr lang="ru-RU" sz="3600" dirty="0" smtClean="0">
                <a:solidFill>
                  <a:srgbClr val="000099"/>
                </a:solidFill>
              </a:rPr>
              <a:t>1</a:t>
            </a:r>
            <a:r>
              <a:rPr lang="ru-RU" sz="3600" dirty="0">
                <a:solidFill>
                  <a:srgbClr val="000099"/>
                </a:solidFill>
              </a:rPr>
              <a:t>) Какой палец придётся на число 10?</a:t>
            </a:r>
            <a:endParaRPr lang="ru-RU" sz="3600" dirty="0" smtClean="0">
              <a:solidFill>
                <a:srgbClr val="000099"/>
              </a:solidFill>
            </a:endParaRPr>
          </a:p>
          <a:p>
            <a:r>
              <a:rPr lang="ru-RU" sz="3600" dirty="0">
                <a:solidFill>
                  <a:srgbClr val="000099"/>
                </a:solidFill>
              </a:rPr>
              <a:t>2) Какое число назовёт Катя, указав </a:t>
            </a:r>
            <a:r>
              <a:rPr lang="ru-RU" sz="3600" dirty="0" smtClean="0">
                <a:solidFill>
                  <a:srgbClr val="000099"/>
                </a:solidFill>
              </a:rPr>
              <a:t> в  </a:t>
            </a:r>
          </a:p>
          <a:p>
            <a:r>
              <a:rPr lang="ru-RU" sz="3600" dirty="0">
                <a:solidFill>
                  <a:srgbClr val="000099"/>
                </a:solidFill>
              </a:rPr>
              <a:t> </a:t>
            </a:r>
            <a:r>
              <a:rPr lang="ru-RU" sz="3600" dirty="0" smtClean="0">
                <a:solidFill>
                  <a:srgbClr val="000099"/>
                </a:solidFill>
              </a:rPr>
              <a:t>   четвёртый </a:t>
            </a:r>
            <a:r>
              <a:rPr lang="ru-RU" sz="3600" dirty="0">
                <a:solidFill>
                  <a:srgbClr val="000099"/>
                </a:solidFill>
              </a:rPr>
              <a:t>раз на средний палец?</a:t>
            </a:r>
          </a:p>
        </p:txBody>
      </p:sp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cs typeface="Times New Roman" panose="02020603050405020304" pitchFamily="18" charset="0"/>
              </a:rPr>
              <a:t>Задание № 11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68760"/>
            <a:ext cx="8496944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000" dirty="0" smtClean="0">
              <a:solidFill>
                <a:srgbClr val="000099"/>
              </a:solidFill>
            </a:endParaRPr>
          </a:p>
          <a:p>
            <a:endParaRPr lang="ru-RU" sz="4000" dirty="0">
              <a:solidFill>
                <a:srgbClr val="000099"/>
              </a:solidFill>
            </a:endParaRPr>
          </a:p>
          <a:p>
            <a:endParaRPr lang="ru-RU" sz="4000" dirty="0" smtClean="0">
              <a:solidFill>
                <a:srgbClr val="000099"/>
              </a:solidFill>
            </a:endParaRPr>
          </a:p>
          <a:p>
            <a:pPr algn="just"/>
            <a:r>
              <a:rPr lang="ru-RU" sz="4000" dirty="0" smtClean="0">
                <a:solidFill>
                  <a:srgbClr val="000099"/>
                </a:solidFill>
              </a:rPr>
              <a:t>В классе 24 человека, из них 13 девочек. Известно, что 15 человек имеют светлые волосы. Сколько может быть девочек со светлыми волосами? Найди наименьшее возможное число?</a:t>
            </a:r>
          </a:p>
          <a:p>
            <a:endParaRPr lang="ru-RU" sz="4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cs typeface="Times New Roman" panose="02020603050405020304" pitchFamily="18" charset="0"/>
              </a:rPr>
              <a:t>оЦЕНИВАНИЕ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556792"/>
            <a:ext cx="8496944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4400" dirty="0">
              <a:solidFill>
                <a:srgbClr val="00009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74820000"/>
              </p:ext>
            </p:extLst>
          </p:nvPr>
        </p:nvGraphicFramePr>
        <p:xfrm>
          <a:off x="467544" y="1333872"/>
          <a:ext cx="828092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1152128"/>
                <a:gridCol w="1080120"/>
                <a:gridCol w="1296144"/>
                <a:gridCol w="1224136"/>
              </a:tblGrid>
              <a:tr h="1224136">
                <a:tc>
                  <a:txBody>
                    <a:bodyPr/>
                    <a:lstStyle/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Отметка по </a:t>
                      </a:r>
                    </a:p>
                    <a:p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пятибалльной шкале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«2» 	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«3»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«4» 	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«5» 	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48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Первичные баллы 	</a:t>
                      </a:r>
                    </a:p>
                    <a:p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0–5 	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6–9 	</a:t>
                      </a:r>
                    </a:p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10–12 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13–18 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8643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7"/>
            <a:ext cx="6480720" cy="4680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b="1" dirty="0" smtClean="0"/>
          </a:p>
          <a:p>
            <a:pPr marL="0" indent="0" algn="ctr">
              <a:buNone/>
            </a:pPr>
            <a:r>
              <a:rPr lang="ru-RU" sz="6600" b="1" dirty="0" smtClean="0"/>
              <a:t>Наши результаты</a:t>
            </a:r>
          </a:p>
          <a:p>
            <a:pPr marL="0" indent="0" algn="ctr">
              <a:buNone/>
            </a:pPr>
            <a:r>
              <a:rPr lang="ru-RU" sz="6600" b="1" dirty="0" smtClean="0"/>
              <a:t>п</a:t>
            </a:r>
            <a:r>
              <a:rPr lang="ru-RU" sz="6600" b="1" dirty="0" smtClean="0"/>
              <a:t>робных работ</a:t>
            </a:r>
            <a:endParaRPr lang="ru-RU" sz="66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19307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00063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 работа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 работа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 работа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13-18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10-12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6-9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0-5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-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056784" cy="3442394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</a:t>
            </a:r>
            <a:b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внимание!</a:t>
            </a:r>
            <a:endParaRPr lang="ru-RU" sz="7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03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52520" cy="141277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2017-2018 учебный год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 ВПР в начальной школе</a:t>
            </a:r>
          </a:p>
          <a:p>
            <a:pPr>
              <a:buNone/>
            </a:pPr>
            <a:r>
              <a:rPr lang="ru-RU" dirty="0" smtClean="0"/>
              <a:t>17 </a:t>
            </a:r>
            <a:r>
              <a:rPr lang="ru-RU" dirty="0" smtClean="0"/>
              <a:t>апреля 2018 г. – русский язык (часть 1)</a:t>
            </a:r>
          </a:p>
          <a:p>
            <a:pPr>
              <a:buNone/>
            </a:pPr>
            <a:r>
              <a:rPr lang="ru-RU" dirty="0" smtClean="0"/>
              <a:t>19 апреля 2018 г. – русский язык (часть 2)</a:t>
            </a:r>
          </a:p>
          <a:p>
            <a:pPr>
              <a:buNone/>
            </a:pPr>
            <a:r>
              <a:rPr lang="ru-RU" dirty="0" smtClean="0"/>
              <a:t>24 апреля 2018 г. – математика</a:t>
            </a:r>
          </a:p>
          <a:p>
            <a:pPr>
              <a:buNone/>
            </a:pPr>
            <a:r>
              <a:rPr lang="ru-RU" dirty="0" smtClean="0"/>
              <a:t>26 апреля 2018 г. – окружающий мир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-243408"/>
            <a:ext cx="4664497" cy="116205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Используемые ресурсы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673224" y="908720"/>
            <a:ext cx="8435280" cy="4752528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4D2403"/>
                </a:solidFill>
              </a:rPr>
              <a:t>Фон </a:t>
            </a:r>
          </a:p>
          <a:p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img-fotki.yandex.ru/get/6844/134091466.19a/0_ffe44_138376f7_orig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Доска</a:t>
            </a:r>
          </a:p>
          <a:p>
            <a:r>
              <a:rPr lang="en-US" sz="1800" dirty="0">
                <a:hlinkClick r:id="rId3"/>
              </a:rPr>
              <a:t>https://</a:t>
            </a:r>
            <a:r>
              <a:rPr lang="en-US" sz="1800" dirty="0" smtClean="0">
                <a:hlinkClick r:id="rId3"/>
              </a:rPr>
              <a:t>img-fotki.yandex.ru/get/9805/134091466.18e/0_fb745_a6c01c19_orig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Мальчик 1</a:t>
            </a:r>
          </a:p>
          <a:p>
            <a:r>
              <a:rPr lang="en-US" sz="1800" dirty="0">
                <a:hlinkClick r:id="rId4"/>
              </a:rPr>
              <a:t>https://</a:t>
            </a:r>
            <a:r>
              <a:rPr lang="en-US" sz="1800" dirty="0" smtClean="0">
                <a:hlinkClick r:id="rId4"/>
              </a:rPr>
              <a:t>img-fotki.yandex.ru/get/9765/134091466.118/0_ddd74_57b36325_orig</a:t>
            </a:r>
            <a:endParaRPr lang="ru-RU" sz="1800" dirty="0" smtClean="0"/>
          </a:p>
          <a:p>
            <a:r>
              <a:rPr lang="ru-RU" sz="1800" b="1" dirty="0">
                <a:solidFill>
                  <a:srgbClr val="4D2403"/>
                </a:solidFill>
              </a:rPr>
              <a:t>Мальчик </a:t>
            </a:r>
            <a:r>
              <a:rPr lang="ru-RU" sz="1800" b="1" dirty="0" smtClean="0">
                <a:solidFill>
                  <a:srgbClr val="4D2403"/>
                </a:solidFill>
              </a:rPr>
              <a:t>2</a:t>
            </a:r>
          </a:p>
          <a:p>
            <a:r>
              <a:rPr lang="en-US" sz="1800" dirty="0">
                <a:solidFill>
                  <a:srgbClr val="4D2403"/>
                </a:solidFill>
                <a:hlinkClick r:id="rId5"/>
              </a:rPr>
              <a:t>https://</a:t>
            </a:r>
            <a:r>
              <a:rPr lang="en-US" sz="1800" dirty="0" smtClean="0">
                <a:solidFill>
                  <a:srgbClr val="4D2403"/>
                </a:solidFill>
                <a:hlinkClick r:id="rId5"/>
              </a:rPr>
              <a:t>img-fotki.yandex.ru/get/5212/134091466.166/0_ee414_864dba14_orig</a:t>
            </a:r>
            <a:endParaRPr lang="ru-RU" sz="1800" dirty="0" smtClean="0">
              <a:solidFill>
                <a:srgbClr val="4D2403"/>
              </a:solidFill>
            </a:endParaRPr>
          </a:p>
          <a:p>
            <a:r>
              <a:rPr lang="ru-RU" sz="1800" b="1" dirty="0" smtClean="0">
                <a:solidFill>
                  <a:srgbClr val="4D2403"/>
                </a:solidFill>
              </a:rPr>
              <a:t>Мальчик 3</a:t>
            </a:r>
            <a:endParaRPr lang="ru-RU" sz="1800" b="1" dirty="0">
              <a:solidFill>
                <a:srgbClr val="4D2403"/>
              </a:solidFill>
            </a:endParaRPr>
          </a:p>
          <a:p>
            <a:r>
              <a:rPr lang="en-US" sz="1800" dirty="0">
                <a:hlinkClick r:id="rId6"/>
              </a:rPr>
              <a:t>https://</a:t>
            </a:r>
            <a:r>
              <a:rPr lang="en-US" sz="1800" dirty="0" smtClean="0">
                <a:hlinkClick r:id="rId6"/>
              </a:rPr>
              <a:t>img-fotki.yandex.ru/get/6702/134091466.1ba/0_106b7e_d188c7a2_orig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Учительница</a:t>
            </a:r>
          </a:p>
          <a:p>
            <a:r>
              <a:rPr lang="en-US" sz="1800" dirty="0">
                <a:hlinkClick r:id="rId7"/>
              </a:rPr>
              <a:t>https://</a:t>
            </a:r>
            <a:r>
              <a:rPr lang="en-US" sz="1800" dirty="0" smtClean="0">
                <a:hlinkClick r:id="rId7"/>
              </a:rPr>
              <a:t>img-fotki.yandex.ru/get/5102/134091466.1bf/0_107b1c_f364ae71_orig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Девочка</a:t>
            </a:r>
          </a:p>
          <a:p>
            <a:r>
              <a:rPr lang="ru-RU" sz="1800" dirty="0" smtClean="0"/>
              <a:t> </a:t>
            </a:r>
            <a:r>
              <a:rPr lang="en-US" sz="1800" dirty="0">
                <a:hlinkClick r:id="rId8"/>
              </a:rPr>
              <a:t>https://</a:t>
            </a:r>
            <a:r>
              <a:rPr lang="en-US" sz="1800" dirty="0" smtClean="0">
                <a:hlinkClick r:id="rId8"/>
              </a:rPr>
              <a:t>img-fotki.yandex.ru/get/4700/134091466.18f/0_fb75b_e33ffaf4_orig</a:t>
            </a:r>
            <a:endParaRPr lang="ru-RU" sz="1800" dirty="0" smtClean="0"/>
          </a:p>
          <a:p>
            <a:r>
              <a:rPr lang="ru-RU" sz="1800" b="1" dirty="0" smtClean="0">
                <a:solidFill>
                  <a:srgbClr val="4D2403"/>
                </a:solidFill>
              </a:rPr>
              <a:t>Книги</a:t>
            </a:r>
          </a:p>
          <a:p>
            <a:r>
              <a:rPr lang="en-US" sz="1800" dirty="0">
                <a:hlinkClick r:id="rId9"/>
              </a:rPr>
              <a:t>https://</a:t>
            </a:r>
            <a:r>
              <a:rPr lang="en-US" sz="1800" dirty="0" smtClean="0">
                <a:hlinkClick r:id="rId9"/>
              </a:rPr>
              <a:t>img-fotki.yandex.ru/get/5402/134091466.18e/0_fb746_ca8ca728_orig</a:t>
            </a:r>
            <a:endParaRPr lang="ru-RU" sz="1800" dirty="0" smtClean="0"/>
          </a:p>
          <a:p>
            <a:endParaRPr lang="ru-RU" sz="1200" dirty="0" smtClean="0"/>
          </a:p>
          <a:p>
            <a:endParaRPr lang="ru-RU" dirty="0" smtClean="0"/>
          </a:p>
          <a:p>
            <a:endParaRPr lang="ru-RU" sz="900" dirty="0" smtClean="0"/>
          </a:p>
          <a:p>
            <a:endParaRPr lang="ru-RU" sz="900" dirty="0"/>
          </a:p>
        </p:txBody>
      </p:sp>
    </p:spTree>
    <p:extLst>
      <p:ext uri="{BB962C8B-B14F-4D97-AF65-F5344CB8AC3E}">
        <p14:creationId xmlns="" xmlns:p14="http://schemas.microsoft.com/office/powerpoint/2010/main" val="44656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59766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           Назначение ВПР – оценить уровень </a:t>
            </a:r>
            <a:r>
              <a:rPr lang="ru-RU" sz="2800" dirty="0">
                <a:solidFill>
                  <a:srgbClr val="FF0000"/>
                </a:solidFill>
              </a:rPr>
              <a:t>общеобразовательной подготовки обучающихся  </a:t>
            </a:r>
            <a:r>
              <a:rPr lang="ru-RU" sz="2800" dirty="0" smtClean="0">
                <a:solidFill>
                  <a:srgbClr val="FF0000"/>
                </a:solidFill>
              </a:rPr>
              <a:t>        4 </a:t>
            </a:r>
            <a:r>
              <a:rPr lang="ru-RU" sz="2800" dirty="0">
                <a:solidFill>
                  <a:srgbClr val="FF0000"/>
                </a:solidFill>
              </a:rPr>
              <a:t>класса в соответствии с требованиями ФГОС. </a:t>
            </a:r>
            <a:endParaRPr lang="ru-RU" sz="28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2800" dirty="0" smtClean="0"/>
              <a:t>Вариант </a:t>
            </a:r>
            <a:r>
              <a:rPr lang="ru-RU" sz="2800" dirty="0"/>
              <a:t>проверочной работы </a:t>
            </a:r>
            <a:r>
              <a:rPr lang="ru-RU" sz="2800" dirty="0" smtClean="0"/>
              <a:t>по русскому языку состоит </a:t>
            </a:r>
            <a:r>
              <a:rPr lang="ru-RU" sz="2800" dirty="0"/>
              <a:t>из двух частей, которые выполняются в разные дни и различаются по содержанию и количеству заданий. </a:t>
            </a:r>
          </a:p>
          <a:p>
            <a:pPr marL="0" indent="0">
              <a:buNone/>
            </a:pPr>
            <a:r>
              <a:rPr lang="ru-RU" sz="2800" dirty="0"/>
              <a:t>Часть 1 содержит 3 задания: диктант (задание 1) и 2 задания по написанному тексту. </a:t>
            </a:r>
          </a:p>
          <a:p>
            <a:pPr marL="0" indent="0">
              <a:buNone/>
            </a:pPr>
            <a:r>
              <a:rPr lang="ru-RU" sz="2800" dirty="0" smtClean="0"/>
              <a:t>                       Часть </a:t>
            </a:r>
            <a:r>
              <a:rPr lang="ru-RU" sz="2800" dirty="0"/>
              <a:t>2 содержит </a:t>
            </a:r>
            <a:r>
              <a:rPr lang="ru-RU" sz="2800" dirty="0" smtClean="0"/>
              <a:t>12 </a:t>
            </a:r>
            <a:r>
              <a:rPr lang="ru-RU" sz="2800" dirty="0" smtClean="0"/>
              <a:t>заданий</a:t>
            </a:r>
            <a:r>
              <a:rPr lang="ru-RU" sz="2800" dirty="0"/>
              <a:t>, в том </a:t>
            </a:r>
            <a:r>
              <a:rPr lang="ru-RU" sz="2800" dirty="0" smtClean="0"/>
              <a:t>числе  </a:t>
            </a:r>
          </a:p>
          <a:p>
            <a:pPr marL="0" indent="0">
              <a:buNone/>
            </a:pPr>
            <a:r>
              <a:rPr lang="ru-RU" sz="2800" dirty="0" smtClean="0"/>
              <a:t>                         </a:t>
            </a:r>
            <a:r>
              <a:rPr lang="ru-RU" sz="2800" dirty="0" smtClean="0"/>
              <a:t>9</a:t>
            </a:r>
            <a:r>
              <a:rPr lang="ru-RU" sz="2800" dirty="0" smtClean="0"/>
              <a:t> </a:t>
            </a:r>
            <a:r>
              <a:rPr lang="ru-RU" sz="2800" dirty="0"/>
              <a:t>заданий </a:t>
            </a:r>
            <a:r>
              <a:rPr lang="ru-RU" sz="2800" dirty="0" smtClean="0"/>
              <a:t>к </a:t>
            </a:r>
            <a:r>
              <a:rPr lang="ru-RU" sz="2800" dirty="0"/>
              <a:t>приведённому в варианте </a:t>
            </a:r>
            <a:r>
              <a:rPr lang="ru-RU" sz="2800" dirty="0" smtClean="0"/>
              <a:t> 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проверочной  работы </a:t>
            </a:r>
            <a:r>
              <a:rPr lang="ru-RU" sz="2800" dirty="0"/>
              <a:t>тексту для чтения. </a:t>
            </a:r>
          </a:p>
        </p:txBody>
      </p:sp>
    </p:spTree>
    <p:extLst>
      <p:ext uri="{BB962C8B-B14F-4D97-AF65-F5344CB8AC3E}">
        <p14:creationId xmlns=""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332657"/>
            <a:ext cx="6480720" cy="46805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6000" b="1" dirty="0" smtClean="0"/>
          </a:p>
          <a:p>
            <a:pPr marL="0" indent="0" algn="ctr">
              <a:buNone/>
            </a:pPr>
            <a:r>
              <a:rPr lang="ru-RU" sz="6000" b="1" dirty="0" smtClean="0"/>
              <a:t>Обратимся </a:t>
            </a:r>
          </a:p>
          <a:p>
            <a:pPr marL="0" indent="0" algn="ctr">
              <a:buNone/>
            </a:pPr>
            <a:r>
              <a:rPr lang="ru-RU" sz="6000" b="1" dirty="0" smtClean="0"/>
              <a:t>к тексту </a:t>
            </a:r>
          </a:p>
          <a:p>
            <a:pPr marL="0" indent="0" algn="ctr">
              <a:buNone/>
            </a:pPr>
            <a:r>
              <a:rPr lang="ru-RU" sz="6000" b="1" dirty="0" smtClean="0"/>
              <a:t>диктанта.</a:t>
            </a:r>
            <a:endParaRPr lang="ru-RU" sz="6000" b="1" dirty="0"/>
          </a:p>
        </p:txBody>
      </p:sp>
    </p:spTree>
    <p:extLst>
      <p:ext uri="{BB962C8B-B14F-4D97-AF65-F5344CB8AC3E}">
        <p14:creationId xmlns="" xmlns:p14="http://schemas.microsoft.com/office/powerpoint/2010/main" val="193076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656184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200" b="1" dirty="0" smtClean="0"/>
              <a:t>2. Найди </a:t>
            </a:r>
            <a:r>
              <a:rPr lang="ru-RU" sz="3200" dirty="0"/>
              <a:t>в тексте предложение с однородными сказуемыми. </a:t>
            </a:r>
            <a:r>
              <a:rPr lang="ru-RU" sz="3200" b="1" dirty="0"/>
              <a:t>Выпиши </a:t>
            </a:r>
            <a:r>
              <a:rPr lang="ru-RU" sz="3200" dirty="0"/>
              <a:t>это предложение и </a:t>
            </a:r>
            <a:r>
              <a:rPr lang="ru-RU" sz="3200" b="1" dirty="0"/>
              <a:t>подчеркни </a:t>
            </a:r>
            <a:r>
              <a:rPr lang="ru-RU" sz="3200" dirty="0"/>
              <a:t>в нём однородные сказуемые.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244827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3. Выпиши </a:t>
            </a:r>
            <a:r>
              <a:rPr lang="ru-RU" dirty="0"/>
              <a:t>из текста 6-е предложение.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1</a:t>
            </a:r>
            <a:r>
              <a:rPr lang="ru-RU" dirty="0"/>
              <a:t>) </a:t>
            </a:r>
            <a:r>
              <a:rPr lang="ru-RU" b="1" dirty="0"/>
              <a:t>Подчеркни </a:t>
            </a:r>
            <a:r>
              <a:rPr lang="ru-RU" dirty="0"/>
              <a:t>в нём главные члены. </a:t>
            </a:r>
          </a:p>
          <a:p>
            <a:pPr marL="0" indent="0">
              <a:buNone/>
            </a:pPr>
            <a:r>
              <a:rPr lang="ru-RU" dirty="0" smtClean="0"/>
              <a:t>              2</a:t>
            </a:r>
            <a:r>
              <a:rPr lang="ru-RU" dirty="0"/>
              <a:t>) Над каждым словом </a:t>
            </a:r>
            <a:r>
              <a:rPr lang="ru-RU" b="1" dirty="0"/>
              <a:t>напиши</a:t>
            </a:r>
            <a:r>
              <a:rPr lang="ru-RU" dirty="0"/>
              <a:t>, какой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частью </a:t>
            </a:r>
            <a:r>
              <a:rPr lang="ru-RU" dirty="0"/>
              <a:t>речи оно является. </a:t>
            </a:r>
          </a:p>
        </p:txBody>
      </p:sp>
    </p:spTree>
    <p:extLst>
      <p:ext uri="{BB962C8B-B14F-4D97-AF65-F5344CB8AC3E}">
        <p14:creationId xmlns="" xmlns:p14="http://schemas.microsoft.com/office/powerpoint/2010/main" val="212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Задание № 4</a:t>
            </a:r>
            <a:br>
              <a:rPr lang="ru-RU" sz="4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44824"/>
            <a:ext cx="8064896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5400" dirty="0" smtClean="0">
                <a:solidFill>
                  <a:srgbClr val="000099"/>
                </a:solidFill>
                <a:cs typeface="Arial" panose="020B0604020202020204" pitchFamily="34" charset="0"/>
              </a:rPr>
              <a:t>Произнеси данные </a:t>
            </a:r>
            <a:r>
              <a:rPr lang="ru-RU" sz="5400" dirty="0">
                <a:solidFill>
                  <a:srgbClr val="000099"/>
                </a:solidFill>
                <a:cs typeface="Arial" panose="020B0604020202020204" pitchFamily="34" charset="0"/>
              </a:rPr>
              <a:t>ниже слова, поставь в них знак ударения над </a:t>
            </a:r>
            <a:r>
              <a:rPr lang="ru-RU" sz="5400" dirty="0" smtClean="0">
                <a:solidFill>
                  <a:srgbClr val="000099"/>
                </a:solidFill>
                <a:cs typeface="Arial" panose="020B0604020202020204" pitchFamily="34" charset="0"/>
              </a:rPr>
              <a:t>ударными гласными.</a:t>
            </a:r>
          </a:p>
          <a:p>
            <a:pPr lvl="3"/>
            <a:r>
              <a:rPr lang="ru-RU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Статуя, </a:t>
            </a:r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квартал, </a:t>
            </a:r>
          </a:p>
          <a:p>
            <a:pPr lvl="3"/>
            <a:r>
              <a:rPr lang="ru-RU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завидно,  наняли.</a:t>
            </a:r>
            <a:endParaRPr lang="ru-RU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22313" y="548681"/>
            <a:ext cx="7772400" cy="86409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cs typeface="Times New Roman" panose="02020603050405020304" pitchFamily="18" charset="0"/>
              </a:rPr>
              <a:t>Задание № 5</a:t>
            </a:r>
            <a:endParaRPr lang="ru-RU" dirty="0"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340768"/>
            <a:ext cx="8496944" cy="4608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800" dirty="0" smtClean="0">
                <a:solidFill>
                  <a:srgbClr val="000099"/>
                </a:solidFill>
              </a:rPr>
              <a:t>В данном ниже предложении </a:t>
            </a:r>
            <a:r>
              <a:rPr lang="ru-RU" sz="4800" b="1" dirty="0">
                <a:solidFill>
                  <a:srgbClr val="000099"/>
                </a:solidFill>
              </a:rPr>
              <a:t>найди </a:t>
            </a:r>
            <a:r>
              <a:rPr lang="ru-RU" sz="4800" dirty="0">
                <a:solidFill>
                  <a:srgbClr val="000099"/>
                </a:solidFill>
              </a:rPr>
              <a:t>слово, в котором все согласные </a:t>
            </a:r>
            <a:r>
              <a:rPr lang="ru-RU" sz="4800" dirty="0" smtClean="0">
                <a:solidFill>
                  <a:srgbClr val="000099"/>
                </a:solidFill>
              </a:rPr>
              <a:t>звуки звонкие</a:t>
            </a:r>
            <a:r>
              <a:rPr lang="ru-RU" sz="4800" dirty="0">
                <a:solidFill>
                  <a:srgbClr val="000099"/>
                </a:solidFill>
              </a:rPr>
              <a:t>. </a:t>
            </a:r>
            <a:r>
              <a:rPr lang="ru-RU" sz="4800" b="1" dirty="0">
                <a:solidFill>
                  <a:srgbClr val="000099"/>
                </a:solidFill>
              </a:rPr>
              <a:t>Выпиши </a:t>
            </a:r>
            <a:r>
              <a:rPr lang="ru-RU" sz="4800" dirty="0">
                <a:solidFill>
                  <a:srgbClr val="000099"/>
                </a:solidFill>
              </a:rPr>
              <a:t>это слово</a:t>
            </a:r>
            <a:r>
              <a:rPr lang="ru-RU" sz="4800" dirty="0" smtClean="0">
                <a:solidFill>
                  <a:srgbClr val="000099"/>
                </a:solidFill>
              </a:rPr>
              <a:t>. </a:t>
            </a:r>
          </a:p>
          <a:p>
            <a:pPr algn="ctr"/>
            <a:r>
              <a:rPr lang="ru-RU" sz="4800" b="1" dirty="0">
                <a:solidFill>
                  <a:srgbClr val="FF0000"/>
                </a:solidFill>
                <a:latin typeface="Arial Narrow" panose="020B0606020202030204" pitchFamily="34" charset="0"/>
              </a:rPr>
              <a:t>Снежинка робко дрожала </a:t>
            </a:r>
            <a:endParaRPr lang="ru-RU" sz="4800" b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на </a:t>
            </a:r>
            <a:r>
              <a:rPr lang="ru-RU" sz="4800" b="1" dirty="0">
                <a:solidFill>
                  <a:srgbClr val="FF0000"/>
                </a:solidFill>
                <a:latin typeface="Arial Narrow" panose="020B0606020202030204" pitchFamily="34" charset="0"/>
              </a:rPr>
              <a:t>варежке.</a:t>
            </a:r>
            <a:endParaRPr lang="ru-RU" sz="4800" b="1" dirty="0">
              <a:solidFill>
                <a:srgbClr val="FF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90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1212</Words>
  <Application>Microsoft Office PowerPoint</Application>
  <PresentationFormat>Экран (4:3)</PresentationFormat>
  <Paragraphs>270</Paragraphs>
  <Slides>40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 ВСЕРОССИЙСКИЕ ПРОВЕРОЧНЫЕ РАБОТЫ в 4 классе</vt:lpstr>
      <vt:lpstr>ВСЕРОССИЙСКИЕ ПРОВЕРОЧНЫЕ   РАБОТЫ </vt:lpstr>
      <vt:lpstr>Слайд 3</vt:lpstr>
      <vt:lpstr>2017-2018 учебный год</vt:lpstr>
      <vt:lpstr>Слайд 5</vt:lpstr>
      <vt:lpstr>Слайд 6</vt:lpstr>
      <vt:lpstr> 2. Найди в тексте предложение с однородными сказуемыми. Выпиши это предложение и подчеркни в нём однородные сказуемые. </vt:lpstr>
      <vt:lpstr>Задание № 4 </vt:lpstr>
      <vt:lpstr>Задание № 5</vt:lpstr>
      <vt:lpstr> </vt:lpstr>
      <vt:lpstr>Задание № 6</vt:lpstr>
      <vt:lpstr>Слайд 12</vt:lpstr>
      <vt:lpstr>Задание № 8</vt:lpstr>
      <vt:lpstr>Задание № 9</vt:lpstr>
      <vt:lpstr>Задание № 10</vt:lpstr>
      <vt:lpstr>Задание № 11</vt:lpstr>
      <vt:lpstr>Задание № 12</vt:lpstr>
      <vt:lpstr>Задание № 13</vt:lpstr>
      <vt:lpstr>Задание № 14</vt:lpstr>
      <vt:lpstr>Задание № 15</vt:lpstr>
      <vt:lpstr>Слайд 21</vt:lpstr>
      <vt:lpstr>Слайд 22</vt:lpstr>
      <vt:lpstr>Слайд 23</vt:lpstr>
      <vt:lpstr>Слайд 24</vt:lpstr>
      <vt:lpstr>Слайд 25</vt:lpstr>
      <vt:lpstr>Задание № 1-2</vt:lpstr>
      <vt:lpstr>Задание № 3</vt:lpstr>
      <vt:lpstr>Слайд 28</vt:lpstr>
      <vt:lpstr>Задание № 4</vt:lpstr>
      <vt:lpstr>Задание № 5</vt:lpstr>
      <vt:lpstr>Задание № 6</vt:lpstr>
      <vt:lpstr>Слайд 32</vt:lpstr>
      <vt:lpstr>Задание № 9</vt:lpstr>
      <vt:lpstr>Задание № 10</vt:lpstr>
      <vt:lpstr>Задание № 11</vt:lpstr>
      <vt:lpstr>оЦЕНИВАНИЕ</vt:lpstr>
      <vt:lpstr>Слайд 37</vt:lpstr>
      <vt:lpstr>Слайд 38</vt:lpstr>
      <vt:lpstr>Спасибо  за внимание!</vt:lpstr>
      <vt:lpstr> Используемые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007</dc:creator>
  <cp:lastModifiedBy>Komp</cp:lastModifiedBy>
  <cp:revision>79</cp:revision>
  <dcterms:created xsi:type="dcterms:W3CDTF">2014-11-05T14:34:15Z</dcterms:created>
  <dcterms:modified xsi:type="dcterms:W3CDTF">2018-04-23T12:55:50Z</dcterms:modified>
</cp:coreProperties>
</file>