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56" r:id="rId3"/>
    <p:sldId id="257" r:id="rId4"/>
    <p:sldId id="258" r:id="rId5"/>
    <p:sldId id="259" r:id="rId6"/>
    <p:sldId id="261" r:id="rId7"/>
    <p:sldId id="260" r:id="rId8"/>
    <p:sldId id="262" r:id="rId9"/>
    <p:sldId id="263" r:id="rId10"/>
    <p:sldId id="264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55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88F6B21-753B-419F-A416-D7351D8CFFC1}" type="datetimeFigureOut">
              <a:rPr lang="ru-RU" smtClean="0">
                <a:solidFill>
                  <a:srgbClr val="1F497D"/>
                </a:solidFill>
              </a:rPr>
              <a:pPr/>
              <a:t>08.12.2017</a:t>
            </a:fld>
            <a:endParaRPr lang="ru-RU">
              <a:solidFill>
                <a:srgbClr val="1F497D"/>
              </a:solidFill>
            </a:endParaRPr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>
              <a:solidFill>
                <a:srgbClr val="1F497D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F4701B72-2513-463B-BBBF-C1F7EEC6DA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71110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88F6B21-753B-419F-A416-D7351D8CFFC1}" type="datetimeFigureOut">
              <a:rPr lang="ru-RU" smtClean="0">
                <a:solidFill>
                  <a:srgbClr val="1F497D"/>
                </a:solidFill>
              </a:rPr>
              <a:pPr/>
              <a:t>08.12.2017</a:t>
            </a:fld>
            <a:endParaRPr lang="ru-RU">
              <a:solidFill>
                <a:srgbClr val="1F497D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F4701B72-2513-463B-BBBF-C1F7EEC6DAF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44888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88F6B21-753B-419F-A416-D7351D8CFFC1}" type="datetimeFigureOut">
              <a:rPr lang="ru-RU" smtClean="0">
                <a:solidFill>
                  <a:srgbClr val="EEECE1"/>
                </a:solidFill>
              </a:rPr>
              <a:pPr/>
              <a:t>08.12.2017</a:t>
            </a:fld>
            <a:endParaRPr lang="ru-RU">
              <a:solidFill>
                <a:srgbClr val="EEECE1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>
              <a:solidFill>
                <a:srgbClr val="EEECE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F4701B72-2513-463B-BBBF-C1F7EEC6DA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021051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F6B21-753B-419F-A416-D7351D8CFFC1}" type="datetimeFigureOut">
              <a:rPr lang="ru-RU" smtClean="0">
                <a:solidFill>
                  <a:srgbClr val="1F497D"/>
                </a:solidFill>
              </a:rPr>
              <a:pPr/>
              <a:t>08.12.2017</a:t>
            </a:fld>
            <a:endParaRPr lang="ru-RU">
              <a:solidFill>
                <a:srgbClr val="1F497D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F497D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01B72-2513-463B-BBBF-C1F7EEC6DAF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2973377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F6B21-753B-419F-A416-D7351D8CFFC1}" type="datetimeFigureOut">
              <a:rPr lang="ru-RU" smtClean="0">
                <a:solidFill>
                  <a:srgbClr val="1F497D"/>
                </a:solidFill>
              </a:rPr>
              <a:pPr/>
              <a:t>08.12.2017</a:t>
            </a:fld>
            <a:endParaRPr lang="ru-RU">
              <a:solidFill>
                <a:srgbClr val="1F497D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F497D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01B72-2513-463B-BBBF-C1F7EEC6DAF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599757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88F6B21-753B-419F-A416-D7351D8CFFC1}" type="datetimeFigureOut">
              <a:rPr lang="ru-RU" smtClean="0">
                <a:solidFill>
                  <a:srgbClr val="1F497D"/>
                </a:solidFill>
              </a:rPr>
              <a:pPr/>
              <a:t>08.12.2017</a:t>
            </a:fld>
            <a:endParaRPr lang="ru-RU">
              <a:solidFill>
                <a:srgbClr val="1F497D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4701B72-2513-463B-BBBF-C1F7EEC6DAF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70728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F6B21-753B-419F-A416-D7351D8CFFC1}" type="datetimeFigureOut">
              <a:rPr lang="ru-RU" smtClean="0">
                <a:solidFill>
                  <a:srgbClr val="1F497D"/>
                </a:solidFill>
              </a:rPr>
              <a:pPr/>
              <a:t>08.12.2017</a:t>
            </a:fld>
            <a:endParaRPr lang="ru-RU">
              <a:solidFill>
                <a:srgbClr val="1F497D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F497D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01B72-2513-463B-BBBF-C1F7EEC6DA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62009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88F6B21-753B-419F-A416-D7351D8CFFC1}" type="datetimeFigureOut">
              <a:rPr lang="ru-RU" smtClean="0">
                <a:solidFill>
                  <a:srgbClr val="1F497D"/>
                </a:solidFill>
              </a:rPr>
              <a:pPr/>
              <a:t>08.12.2017</a:t>
            </a:fld>
            <a:endParaRPr lang="ru-RU">
              <a:solidFill>
                <a:srgbClr val="1F497D"/>
              </a:solidFill>
            </a:endParaRPr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F4701B72-2513-463B-BBBF-C1F7EEC6DAF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647303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88F6B21-753B-419F-A416-D7351D8CFFC1}" type="datetimeFigureOut">
              <a:rPr lang="ru-RU" smtClean="0">
                <a:solidFill>
                  <a:srgbClr val="1F497D"/>
                </a:solidFill>
              </a:rPr>
              <a:pPr/>
              <a:t>08.12.2017</a:t>
            </a:fld>
            <a:endParaRPr lang="ru-RU">
              <a:solidFill>
                <a:srgbClr val="1F497D"/>
              </a:solidFill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4701B72-2513-463B-BBBF-C1F7EEC6DAF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56350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F6B21-753B-419F-A416-D7351D8CFFC1}" type="datetimeFigureOut">
              <a:rPr lang="ru-RU" smtClean="0">
                <a:solidFill>
                  <a:srgbClr val="1F497D"/>
                </a:solidFill>
              </a:rPr>
              <a:pPr/>
              <a:t>08.12.2017</a:t>
            </a:fld>
            <a:endParaRPr lang="ru-RU">
              <a:solidFill>
                <a:srgbClr val="1F497D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F497D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01B72-2513-463B-BBBF-C1F7EEC6DA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516908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F6B21-753B-419F-A416-D7351D8CFFC1}" type="datetimeFigureOut">
              <a:rPr lang="ru-RU" smtClean="0">
                <a:solidFill>
                  <a:srgbClr val="1F497D"/>
                </a:solidFill>
              </a:rPr>
              <a:pPr/>
              <a:t>08.12.2017</a:t>
            </a:fld>
            <a:endParaRPr lang="ru-RU">
              <a:solidFill>
                <a:srgbClr val="1F497D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F497D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01B72-2513-463B-BBBF-C1F7EEC6DA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76765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B4C71EC6-210F-42DE-9C53-41977AD35B3D}" type="datetimeFigureOut">
              <a:rPr lang="ru-RU" smtClean="0"/>
              <a:t>08.12.2017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88F6B21-753B-419F-A416-D7351D8CFFC1}" type="datetimeFigureOut">
              <a:rPr lang="ru-RU" smtClean="0">
                <a:solidFill>
                  <a:srgbClr val="1F497D"/>
                </a:solidFill>
              </a:rPr>
              <a:pPr/>
              <a:t>08.12.2017</a:t>
            </a:fld>
            <a:endParaRPr lang="ru-RU">
              <a:solidFill>
                <a:srgbClr val="1F497D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>
              <a:solidFill>
                <a:srgbClr val="1F497D"/>
              </a:solidFill>
            </a:endParaRPr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F4701B72-2513-463B-BBBF-C1F7EEC6DA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6822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13" Type="http://schemas.openxmlformats.org/officeDocument/2006/relationships/image" Target="../media/image18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12" Type="http://schemas.openxmlformats.org/officeDocument/2006/relationships/image" Target="../media/image17.jpeg"/><Relationship Id="rId2" Type="http://schemas.openxmlformats.org/officeDocument/2006/relationships/image" Target="../media/image7.jpeg"/><Relationship Id="rId16" Type="http://schemas.openxmlformats.org/officeDocument/2006/relationships/image" Target="../media/image21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1.jpeg"/><Relationship Id="rId11" Type="http://schemas.openxmlformats.org/officeDocument/2006/relationships/image" Target="../media/image16.jpeg"/><Relationship Id="rId5" Type="http://schemas.openxmlformats.org/officeDocument/2006/relationships/image" Target="../media/image10.jpeg"/><Relationship Id="rId15" Type="http://schemas.openxmlformats.org/officeDocument/2006/relationships/image" Target="../media/image20.jpeg"/><Relationship Id="rId10" Type="http://schemas.openxmlformats.org/officeDocument/2006/relationships/image" Target="../media/image15.jpeg"/><Relationship Id="rId4" Type="http://schemas.openxmlformats.org/officeDocument/2006/relationships/image" Target="../media/image9.jpeg"/><Relationship Id="rId9" Type="http://schemas.openxmlformats.org/officeDocument/2006/relationships/image" Target="../media/image14.jpeg"/><Relationship Id="rId1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0539" y="3573016"/>
            <a:ext cx="6135117" cy="27713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«Правила поведения во время гололеда</a:t>
            </a:r>
            <a:r>
              <a:rPr lang="ru-RU" dirty="0" smtClean="0"/>
              <a:t>».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236559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4628" y="3717032"/>
            <a:ext cx="3213100" cy="3359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just">
              <a:spcBef>
                <a:spcPts val="0"/>
              </a:spcBef>
              <a:buClrTx/>
              <a:buNone/>
            </a:pPr>
            <a:r>
              <a:rPr lang="ru-RU" sz="28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Гололед</a:t>
            </a:r>
            <a:r>
              <a:rPr lang="ru-RU" sz="2800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 это слой плотного льда, который образуется на земной поверхности (тротуарах, проезжей части дороги) и на предметах (деревь­ях, проводах, домах и т. д.) при </a:t>
            </a:r>
            <a:r>
              <a:rPr lang="ru-RU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намерзании</a:t>
            </a: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капель переохлажденного дождя и мороси обычно при температуре воздуха от 0 до -3° С. Толщина льда при гололеде может достигать нескольких сантиметров.</a:t>
            </a:r>
          </a:p>
          <a:p>
            <a:endParaRPr lang="ru-RU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4014396"/>
            <a:ext cx="3955206" cy="2871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824637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404664"/>
            <a:ext cx="7543800" cy="3886200"/>
          </a:xfrm>
        </p:spPr>
        <p:txBody>
          <a:bodyPr/>
          <a:lstStyle/>
          <a:p>
            <a:pPr marL="0" lvl="0" indent="0" algn="just">
              <a:spcBef>
                <a:spcPts val="0"/>
              </a:spcBef>
              <a:buClrTx/>
              <a:buNone/>
            </a:pPr>
            <a:r>
              <a:rPr lang="ru-RU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Гололедица</a:t>
            </a:r>
            <a:r>
              <a:rPr lang="ru-RU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 это тонкий слой льда, который образовался на земной поверхности после оттепе­ли или дождя в результате похолодания, а также после замерзания мокрого снега.</a:t>
            </a:r>
          </a:p>
          <a:p>
            <a:pPr marL="0" lvl="0" indent="0" algn="just">
              <a:spcBef>
                <a:spcPts val="0"/>
              </a:spcBef>
              <a:buClrTx/>
              <a:buNone/>
            </a:pP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Гололед и гололедица на улицах и дорогах являются причиной травм пешеходов из-за падений, особенно опасно падение навзничь (на спину, вверх лицом), что может привести к сотрясению мозга.</a:t>
            </a:r>
          </a:p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3356992"/>
            <a:ext cx="2653208" cy="33547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344421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6781800" cy="1600200"/>
          </a:xfrm>
        </p:spPr>
        <p:txBody>
          <a:bodyPr>
            <a:normAutofit fontScale="90000"/>
          </a:bodyPr>
          <a:lstStyle/>
          <a:p>
            <a:pPr lvl="0">
              <a:spcBef>
                <a:spcPts val="0"/>
              </a:spcBef>
            </a:pPr>
            <a:r>
              <a:rPr lang="ru-RU" sz="2800" b="1" u="sng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latin typeface="Times New Roman" pitchFamily="18" charset="0"/>
                <a:ea typeface="+mn-ea"/>
                <a:cs typeface="Times New Roman" pitchFamily="18" charset="0"/>
              </a:rPr>
              <a:t>Правила передвижения по улице в гололед</a:t>
            </a:r>
            <a:r>
              <a:rPr lang="ru-RU" sz="2800" b="1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latin typeface="Times New Roman" pitchFamily="18" charset="0"/>
                <a:ea typeface="+mn-ea"/>
                <a:cs typeface="Times New Roman" pitchFamily="18" charset="0"/>
              </a:rPr>
              <a:t>:</a:t>
            </a:r>
            <a:br>
              <a:rPr lang="ru-RU" sz="2800" b="1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latin typeface="Times New Roman" pitchFamily="18" charset="0"/>
                <a:ea typeface="+mn-ea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1628800"/>
            <a:ext cx="7543800" cy="3886200"/>
          </a:xfrm>
        </p:spPr>
        <p:txBody>
          <a:bodyPr>
            <a:normAutofit lnSpcReduction="10000"/>
          </a:bodyPr>
          <a:lstStyle/>
          <a:p>
            <a:pPr marL="0" lvl="0" indent="0" algn="just">
              <a:spcBef>
                <a:spcPts val="0"/>
              </a:spcBef>
              <a:buClrTx/>
            </a:pP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Подобрать мало скользящую обувь с подошвой на микропористой основе.</a:t>
            </a:r>
          </a:p>
          <a:p>
            <a:pPr marL="0" lvl="0" indent="0" algn="just">
              <a:spcBef>
                <a:spcPts val="0"/>
              </a:spcBef>
              <a:buClrTx/>
            </a:pP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Приклеить лейкопластырем к каблуку кусок поролона перед выходом из дома.</a:t>
            </a:r>
          </a:p>
          <a:p>
            <a:pPr marL="0" lvl="0" indent="0" algn="just">
              <a:spcBef>
                <a:spcPts val="0"/>
              </a:spcBef>
              <a:buClrTx/>
            </a:pP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Наклеить лейкопластырь на сухую подошву и каблук (наклейку сделайте крест-накрест или лесенкой), а перед выходом наступить в песок.</a:t>
            </a:r>
          </a:p>
          <a:p>
            <a:pPr marL="0" lvl="0" indent="0" algn="just">
              <a:spcBef>
                <a:spcPts val="0"/>
              </a:spcBef>
              <a:buClrTx/>
            </a:pP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Можно перед выходом натереть подошву наждачной бумагой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905971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404664"/>
            <a:ext cx="6781800" cy="1600200"/>
          </a:xfrm>
        </p:spPr>
        <p:txBody>
          <a:bodyPr>
            <a:normAutofit fontScale="90000"/>
          </a:bodyPr>
          <a:lstStyle/>
          <a:p>
            <a:pPr lvl="0">
              <a:spcBef>
                <a:spcPts val="0"/>
              </a:spcBef>
            </a:pPr>
            <a:r>
              <a:rPr lang="ru-RU" sz="2800" b="1" u="sng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latin typeface="Times New Roman" pitchFamily="18" charset="0"/>
                <a:ea typeface="+mn-ea"/>
                <a:cs typeface="Times New Roman" pitchFamily="18" charset="0"/>
              </a:rPr>
              <a:t>Правила передвижения по улице в гололед</a:t>
            </a:r>
            <a:r>
              <a:rPr lang="ru-RU" sz="2800" b="1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latin typeface="Times New Roman" pitchFamily="18" charset="0"/>
                <a:ea typeface="+mn-ea"/>
                <a:cs typeface="Times New Roman" pitchFamily="18" charset="0"/>
              </a:rPr>
              <a:t>:</a:t>
            </a:r>
            <a:br>
              <a:rPr lang="ru-RU" sz="2800" b="1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latin typeface="Times New Roman" pitchFamily="18" charset="0"/>
                <a:ea typeface="+mn-ea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1988840"/>
            <a:ext cx="7543800" cy="3886200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Если на улицах и дорогах гололед и гололедица, необходимо выйти из дома пораньше, чтобы иметь резерв времени и не спешить. </a:t>
            </a:r>
          </a:p>
          <a:p>
            <a:r>
              <a:rPr lang="ru-RU" dirty="0"/>
              <a:t>Передвигаться в гололед надо осторожно, ступая на всю подошву. Ноги при ходьбе должны быть слегка расслаблены, руки свободны.</a:t>
            </a:r>
          </a:p>
          <a:p>
            <a:r>
              <a:rPr lang="ru-RU" dirty="0"/>
              <a:t>Если вы поскользнулись, сразу присядьте, чтобы снизить высоту падения. Сгруппируйтесь, чтобы исключить падение навзничь, в момент касания земли перекатитесь, чтобы смягчить силу удара.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064843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1" name="Picture 3" descr="C:\Users\123\Pictures\гололед\0_30343_65d5beb3_X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99232" y="0"/>
            <a:ext cx="6144768" cy="6858000"/>
          </a:xfrm>
          <a:prstGeom prst="rect">
            <a:avLst/>
          </a:prstGeom>
          <a:noFill/>
        </p:spPr>
      </p:pic>
      <p:pic>
        <p:nvPicPr>
          <p:cNvPr id="17413" name="Picture 5" descr="C:\Users\123\Pictures\гололед\590_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4238625" cy="2971800"/>
          </a:xfrm>
          <a:prstGeom prst="rect">
            <a:avLst/>
          </a:prstGeom>
          <a:noFill/>
        </p:spPr>
      </p:pic>
      <p:pic>
        <p:nvPicPr>
          <p:cNvPr id="17412" name="Picture 4" descr="C:\Users\123\Pictures\гололед\1_13320_2034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2000240"/>
            <a:ext cx="4857760" cy="4857760"/>
          </a:xfrm>
          <a:prstGeom prst="rect">
            <a:avLst/>
          </a:prstGeom>
          <a:noFill/>
        </p:spPr>
      </p:pic>
      <p:pic>
        <p:nvPicPr>
          <p:cNvPr id="17416" name="Picture 8" descr="C:\Users\123\Pictures\гололед\1297147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-46287" y="714356"/>
            <a:ext cx="9190287" cy="6143644"/>
          </a:xfrm>
          <a:prstGeom prst="rect">
            <a:avLst/>
          </a:prstGeom>
          <a:noFill/>
        </p:spPr>
      </p:pic>
      <p:pic>
        <p:nvPicPr>
          <p:cNvPr id="17410" name="Picture 2" descr="C:\Users\123\Pictures\гололед\knfd4a840bb5f81d55da13e49edcbfb4ac0_800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0"/>
            <a:ext cx="9144000" cy="6021161"/>
          </a:xfrm>
          <a:prstGeom prst="rect">
            <a:avLst/>
          </a:prstGeom>
          <a:noFill/>
        </p:spPr>
      </p:pic>
      <p:pic>
        <p:nvPicPr>
          <p:cNvPr id="17415" name="Picture 7" descr="C:\Users\123\Pictures\гололед\202660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-71466" y="0"/>
            <a:ext cx="9215466" cy="6143644"/>
          </a:xfrm>
          <a:prstGeom prst="rect">
            <a:avLst/>
          </a:prstGeom>
          <a:noFill/>
        </p:spPr>
      </p:pic>
      <p:pic>
        <p:nvPicPr>
          <p:cNvPr id="17421" name="Picture 13" descr="C:\Users\123\Pictures\гололед\1323992499_0a05b496186ef4db8aefb6c3e743fd87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-90378" y="0"/>
            <a:ext cx="9234378" cy="5214950"/>
          </a:xfrm>
          <a:prstGeom prst="rect">
            <a:avLst/>
          </a:prstGeom>
          <a:noFill/>
        </p:spPr>
      </p:pic>
      <p:pic>
        <p:nvPicPr>
          <p:cNvPr id="17423" name="Picture 15" descr="C:\Users\123\Pictures\гололед\default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-1" y="500043"/>
            <a:ext cx="9082797" cy="6357958"/>
          </a:xfrm>
          <a:prstGeom prst="rect">
            <a:avLst/>
          </a:prstGeom>
          <a:noFill/>
        </p:spPr>
      </p:pic>
      <p:pic>
        <p:nvPicPr>
          <p:cNvPr id="17420" name="Picture 12" descr="C:\Users\123\Pictures\гололед\1321016629_113776_44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0" y="0"/>
            <a:ext cx="9144000" cy="6779172"/>
          </a:xfrm>
          <a:prstGeom prst="rect">
            <a:avLst/>
          </a:prstGeom>
          <a:noFill/>
        </p:spPr>
      </p:pic>
      <p:pic>
        <p:nvPicPr>
          <p:cNvPr id="17414" name="Picture 6" descr="C:\Users\123\Pictures\гололед\120221.8332.jp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0" y="0"/>
            <a:ext cx="9042046" cy="5429264"/>
          </a:xfrm>
          <a:prstGeom prst="rect">
            <a:avLst/>
          </a:prstGeom>
          <a:noFill/>
        </p:spPr>
      </p:pic>
      <p:pic>
        <p:nvPicPr>
          <p:cNvPr id="17424" name="Picture 16" descr="C:\Users\123\Pictures\гололед\DSC_6118(1).jpg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-47100" y="0"/>
            <a:ext cx="9191100" cy="5214950"/>
          </a:xfrm>
          <a:prstGeom prst="rect">
            <a:avLst/>
          </a:prstGeom>
          <a:noFill/>
        </p:spPr>
      </p:pic>
      <p:pic>
        <p:nvPicPr>
          <p:cNvPr id="17419" name="Picture 11" descr="C:\Users\123\Pictures\гололед\1296555542_CHto_nuzhno_delat_v_gololed_chtob_ne_otpravit_sya_v_polet_2.jpg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0" y="0"/>
            <a:ext cx="3810000" cy="4216400"/>
          </a:xfrm>
          <a:prstGeom prst="rect">
            <a:avLst/>
          </a:prstGeom>
          <a:noFill/>
        </p:spPr>
      </p:pic>
      <p:pic>
        <p:nvPicPr>
          <p:cNvPr id="17422" name="Picture 14" descr="C:\Users\123\Pictures\гололед\1324961750_ice_claws_07.jpg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3786182" y="0"/>
            <a:ext cx="5357818" cy="4018364"/>
          </a:xfrm>
          <a:prstGeom prst="rect">
            <a:avLst/>
          </a:prstGeom>
          <a:noFill/>
        </p:spPr>
      </p:pic>
      <p:pic>
        <p:nvPicPr>
          <p:cNvPr id="19" name="Рисунок 18" descr="1327505167-513.jp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3316111"/>
            <a:ext cx="5286402" cy="3541889"/>
          </a:xfrm>
          <a:prstGeom prst="rect">
            <a:avLst/>
          </a:prstGeom>
        </p:spPr>
      </p:pic>
      <p:pic>
        <p:nvPicPr>
          <p:cNvPr id="17427" name="Picture 19" descr="C:\Users\123\Pictures\гололед\8186453_w640_h640_1.jpg"/>
          <p:cNvPicPr>
            <a:picLocks noChangeAspect="1"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4087906" y="3500438"/>
            <a:ext cx="5056093" cy="335756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252848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0"/>
                            </p:stCondLst>
                            <p:childTnLst>
                              <p:par>
                                <p:cTn id="12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30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8000"/>
                            </p:stCondLst>
                            <p:childTnLst>
                              <p:par>
                                <p:cTn id="19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30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0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1000"/>
                            </p:stCondLst>
                            <p:childTnLst>
                              <p:par>
                                <p:cTn id="26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3000"/>
                                        <p:tgtEl>
                                          <p:spTgt spid="17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4000"/>
                            </p:stCondLst>
                            <p:childTnLst>
                              <p:par>
                                <p:cTn id="30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3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7000"/>
                            </p:stCondLst>
                            <p:childTnLst>
                              <p:par>
                                <p:cTn id="34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3000"/>
                                        <p:tgtEl>
                                          <p:spTgt spid="17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0"/>
                            </p:stCondLst>
                            <p:childTnLst>
                              <p:par>
                                <p:cTn id="38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0" dur="3000"/>
                                        <p:tgtEl>
                                          <p:spTgt spid="17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3000"/>
                            </p:stCondLst>
                            <p:childTnLst>
                              <p:par>
                                <p:cTn id="42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4" dur="3000"/>
                                        <p:tgtEl>
                                          <p:spTgt spid="17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6000"/>
                            </p:stCondLst>
                            <p:childTnLst>
                              <p:par>
                                <p:cTn id="46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8" dur="3000"/>
                                        <p:tgtEl>
                                          <p:spTgt spid="17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9000"/>
                            </p:stCondLst>
                            <p:childTnLst>
                              <p:par>
                                <p:cTn id="50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155" decel="100000"/>
                                        <p:tgtEl>
                                          <p:spTgt spid="174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3" dur="1155" decel="100000"/>
                                        <p:tgtEl>
                                          <p:spTgt spid="1741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54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55" dur="1155" fill="hold"/>
                                        <p:tgtEl>
                                          <p:spTgt spid="174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56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7" dur="1155" fill="hold"/>
                                        <p:tgtEl>
                                          <p:spTgt spid="174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8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32000"/>
                            </p:stCondLst>
                            <p:childTnLst>
                              <p:par>
                                <p:cTn id="60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155" decel="100000"/>
                                        <p:tgtEl>
                                          <p:spTgt spid="174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3" dur="1155" decel="100000"/>
                                        <p:tgtEl>
                                          <p:spTgt spid="1742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64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742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65" dur="1155" fill="hold"/>
                                        <p:tgtEl>
                                          <p:spTgt spid="174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66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74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67" dur="1155" fill="hold"/>
                                        <p:tgtEl>
                                          <p:spTgt spid="174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68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74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35000"/>
                            </p:stCondLst>
                            <p:childTnLst>
                              <p:par>
                                <p:cTn id="7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3000" fill="hold"/>
                                        <p:tgtEl>
                                          <p:spTgt spid="174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3000" fill="hold"/>
                                        <p:tgtEl>
                                          <p:spTgt spid="174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38000"/>
                            </p:stCondLst>
                            <p:childTnLst>
                              <p:par>
                                <p:cTn id="7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3000" fill="hold"/>
                                        <p:tgtEl>
                                          <p:spTgt spid="174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3000" fill="hold"/>
                                        <p:tgtEl>
                                          <p:spTgt spid="174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41000"/>
                            </p:stCondLst>
                            <p:childTnLst>
                              <p:par>
                                <p:cTn id="8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44000"/>
                            </p:stCondLst>
                            <p:childTnLst>
                              <p:par>
                                <p:cTn id="8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3000" fill="hold"/>
                                        <p:tgtEl>
                                          <p:spTgt spid="174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3000" fill="hold"/>
                                        <p:tgtEl>
                                          <p:spTgt spid="174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404664"/>
            <a:ext cx="6781800" cy="1600200"/>
          </a:xfrm>
        </p:spPr>
        <p:txBody>
          <a:bodyPr>
            <a:normAutofit fontScale="90000"/>
          </a:bodyPr>
          <a:lstStyle/>
          <a:p>
            <a:r>
              <a:rPr lang="ru-RU" dirty="0"/>
              <a:t>Первая  доврачебная помощь.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1988840"/>
            <a:ext cx="7543800" cy="388620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b="1" dirty="0"/>
              <a:t>Травмирована конечность, </a:t>
            </a:r>
            <a:endParaRPr lang="ru-RU" b="1" dirty="0" smtClean="0"/>
          </a:p>
          <a:p>
            <a:pPr marL="0" indent="0">
              <a:buNone/>
            </a:pPr>
            <a:r>
              <a:rPr lang="ru-RU" dirty="0" smtClean="0"/>
              <a:t>то </a:t>
            </a:r>
            <a:r>
              <a:rPr lang="ru-RU" dirty="0"/>
              <a:t>ее, прежде</a:t>
            </a:r>
          </a:p>
          <a:p>
            <a:r>
              <a:rPr lang="ru-RU" dirty="0"/>
              <a:t>всего, нужно </a:t>
            </a:r>
            <a:r>
              <a:rPr lang="ru-RU" dirty="0" err="1"/>
              <a:t>обездвижить,зафиксировать</a:t>
            </a:r>
            <a:endParaRPr lang="ru-RU" dirty="0"/>
          </a:p>
          <a:p>
            <a:r>
              <a:rPr lang="ru-RU" dirty="0"/>
              <a:t>с помощью шины, на руку сделать </a:t>
            </a:r>
          </a:p>
          <a:p>
            <a:r>
              <a:rPr lang="ru-RU" dirty="0"/>
              <a:t>поддерживающую повязку; для этого</a:t>
            </a:r>
          </a:p>
          <a:p>
            <a:r>
              <a:rPr lang="ru-RU" dirty="0"/>
              <a:t>могут быть использованы предметы:</a:t>
            </a:r>
          </a:p>
          <a:p>
            <a:r>
              <a:rPr lang="ru-RU" dirty="0"/>
              <a:t>доска, шарф, косынка. </a:t>
            </a:r>
          </a:p>
          <a:p>
            <a:pPr marL="0" indent="0">
              <a:buNone/>
            </a:pPr>
            <a:r>
              <a:rPr lang="ru-RU" dirty="0"/>
              <a:t>       </a:t>
            </a:r>
          </a:p>
          <a:p>
            <a:r>
              <a:rPr lang="ru-RU" dirty="0"/>
              <a:t>Для того чтобы снять отек, уменьшить</a:t>
            </a:r>
          </a:p>
          <a:p>
            <a:r>
              <a:rPr lang="ru-RU" dirty="0"/>
              <a:t>болевые ощущения к ушибу или</a:t>
            </a:r>
          </a:p>
          <a:p>
            <a:r>
              <a:rPr lang="ru-RU" dirty="0"/>
              <a:t>перелому желательно приложить что-</a:t>
            </a:r>
          </a:p>
          <a:p>
            <a:r>
              <a:rPr lang="ru-RU" dirty="0"/>
              <a:t>-нибудь холодное, снег для этого вполне</a:t>
            </a:r>
          </a:p>
          <a:p>
            <a:r>
              <a:rPr lang="ru-RU" dirty="0"/>
              <a:t>подойдет. </a:t>
            </a:r>
          </a:p>
          <a:p>
            <a:r>
              <a:rPr lang="ru-RU" dirty="0"/>
              <a:t>       Получив травму, не стоит заниматься самолечением, обязательно и безотлагательно обратитесь в </a:t>
            </a:r>
            <a:r>
              <a:rPr lang="ru-RU" dirty="0" err="1"/>
              <a:t>травмпункт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042136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" y="1035050"/>
            <a:ext cx="8285163" cy="4786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002268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332656"/>
            <a:ext cx="6781800" cy="16002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Использованная литература, источники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2276872"/>
            <a:ext cx="7543800" cy="3886200"/>
          </a:xfrm>
        </p:spPr>
        <p:txBody>
          <a:bodyPr/>
          <a:lstStyle/>
          <a:p>
            <a:r>
              <a:rPr lang="ru-RU" dirty="0"/>
              <a:t>-Основы </a:t>
            </a:r>
            <a:r>
              <a:rPr lang="ru-RU" dirty="0" smtClean="0"/>
              <a:t>безопасности жизнедеятельности,5класс;А.Т.Смирнов</a:t>
            </a:r>
            <a:r>
              <a:rPr lang="ru-RU" dirty="0"/>
              <a:t>; </a:t>
            </a:r>
            <a:endParaRPr lang="ru-RU" dirty="0" smtClean="0"/>
          </a:p>
          <a:p>
            <a:r>
              <a:rPr lang="en-US"/>
              <a:t>http://images.yandex.ru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2849499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Эркер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0</TotalTime>
  <Words>358</Words>
  <Application>Microsoft Office PowerPoint</Application>
  <PresentationFormat>Экран (4:3)</PresentationFormat>
  <Paragraphs>31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9</vt:i4>
      </vt:variant>
    </vt:vector>
  </HeadingPairs>
  <TitlesOfParts>
    <vt:vector size="11" baseType="lpstr">
      <vt:lpstr>NewsPrint</vt:lpstr>
      <vt:lpstr>Эркер</vt:lpstr>
      <vt:lpstr>«Правила поведения во время гололеда».</vt:lpstr>
      <vt:lpstr>Презентация PowerPoint</vt:lpstr>
      <vt:lpstr>Презентация PowerPoint</vt:lpstr>
      <vt:lpstr>Правила передвижения по улице в гололед: </vt:lpstr>
      <vt:lpstr>Правила передвижения по улице в гололед: </vt:lpstr>
      <vt:lpstr>Презентация PowerPoint</vt:lpstr>
      <vt:lpstr>Первая  доврачебная помощь. </vt:lpstr>
      <vt:lpstr>Презентация PowerPoint</vt:lpstr>
      <vt:lpstr>Использованная литература, источники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«Правила поведения во время гололеда».</dc:title>
  <dc:creator>иван</dc:creator>
  <cp:lastModifiedBy>иван</cp:lastModifiedBy>
  <cp:revision>1</cp:revision>
  <dcterms:created xsi:type="dcterms:W3CDTF">2017-12-08T03:56:15Z</dcterms:created>
  <dcterms:modified xsi:type="dcterms:W3CDTF">2017-12-08T04:06:26Z</dcterms:modified>
</cp:coreProperties>
</file>